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59"/>
  </p:notesMasterIdLst>
  <p:handoutMasterIdLst>
    <p:handoutMasterId r:id="rId60"/>
  </p:handoutMasterIdLst>
  <p:sldIdLst>
    <p:sldId id="307" r:id="rId3"/>
    <p:sldId id="306" r:id="rId4"/>
    <p:sldId id="259" r:id="rId5"/>
    <p:sldId id="260" r:id="rId6"/>
    <p:sldId id="261" r:id="rId7"/>
    <p:sldId id="296" r:id="rId8"/>
    <p:sldId id="297" r:id="rId9"/>
    <p:sldId id="298" r:id="rId10"/>
    <p:sldId id="299" r:id="rId11"/>
    <p:sldId id="262" r:id="rId12"/>
    <p:sldId id="285" r:id="rId13"/>
    <p:sldId id="286" r:id="rId14"/>
    <p:sldId id="287" r:id="rId15"/>
    <p:sldId id="288" r:id="rId16"/>
    <p:sldId id="289" r:id="rId17"/>
    <p:sldId id="263" r:id="rId18"/>
    <p:sldId id="321" r:id="rId19"/>
    <p:sldId id="322" r:id="rId20"/>
    <p:sldId id="323" r:id="rId21"/>
    <p:sldId id="324" r:id="rId22"/>
    <p:sldId id="325" r:id="rId23"/>
    <p:sldId id="265" r:id="rId24"/>
    <p:sldId id="266" r:id="rId25"/>
    <p:sldId id="269" r:id="rId26"/>
    <p:sldId id="270" r:id="rId27"/>
    <p:sldId id="271" r:id="rId28"/>
    <p:sldId id="272" r:id="rId29"/>
    <p:sldId id="273" r:id="rId30"/>
    <p:sldId id="276" r:id="rId31"/>
    <p:sldId id="274" r:id="rId32"/>
    <p:sldId id="275" r:id="rId33"/>
    <p:sldId id="277" r:id="rId34"/>
    <p:sldId id="279" r:id="rId35"/>
    <p:sldId id="278" r:id="rId36"/>
    <p:sldId id="267" r:id="rId37"/>
    <p:sldId id="268" r:id="rId38"/>
    <p:sldId id="313" r:id="rId39"/>
    <p:sldId id="281" r:id="rId40"/>
    <p:sldId id="315" r:id="rId41"/>
    <p:sldId id="317" r:id="rId42"/>
    <p:sldId id="280" r:id="rId43"/>
    <p:sldId id="292" r:id="rId44"/>
    <p:sldId id="282" r:id="rId45"/>
    <p:sldId id="309" r:id="rId46"/>
    <p:sldId id="283" r:id="rId47"/>
    <p:sldId id="311" r:id="rId48"/>
    <p:sldId id="294" r:id="rId49"/>
    <p:sldId id="301" r:id="rId50"/>
    <p:sldId id="284" r:id="rId51"/>
    <p:sldId id="303" r:id="rId52"/>
    <p:sldId id="304" r:id="rId53"/>
    <p:sldId id="295" r:id="rId54"/>
    <p:sldId id="319" r:id="rId55"/>
    <p:sldId id="327" r:id="rId56"/>
    <p:sldId id="328" r:id="rId57"/>
    <p:sldId id="329"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21" d="100"/>
          <a:sy n="121" d="100"/>
        </p:scale>
        <p:origin x="12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A01F5B-DC29-4B26-83EC-8F95C2785063}" type="datetimeFigureOut">
              <a:rPr lang="en-US" smtClean="0"/>
              <a:t>10/21/2015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5D8966-E173-41A2-A6CF-553400BA8F8C}" type="slidenum">
              <a:rPr lang="en-US" smtClean="0"/>
              <a:t>‹#›</a:t>
            </a:fld>
            <a:endParaRPr lang="en-US"/>
          </a:p>
        </p:txBody>
      </p:sp>
    </p:spTree>
    <p:extLst>
      <p:ext uri="{BB962C8B-B14F-4D97-AF65-F5344CB8AC3E}">
        <p14:creationId xmlns:p14="http://schemas.microsoft.com/office/powerpoint/2010/main" val="3903758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6E1E53-88C7-4811-B0C5-82D54D2752DD}" type="datetimeFigureOut">
              <a:rPr lang="en-US" smtClean="0"/>
              <a:t>10/21/2015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67F06-BF53-44D0-8322-850177C4D023}" type="slidenum">
              <a:rPr lang="en-US" smtClean="0"/>
              <a:t>‹#›</a:t>
            </a:fld>
            <a:endParaRPr lang="en-US"/>
          </a:p>
        </p:txBody>
      </p:sp>
    </p:spTree>
    <p:extLst>
      <p:ext uri="{BB962C8B-B14F-4D97-AF65-F5344CB8AC3E}">
        <p14:creationId xmlns:p14="http://schemas.microsoft.com/office/powerpoint/2010/main" val="1899000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6225C-8B03-43CC-B031-F760B615E1E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13093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67F06-BF53-44D0-8322-850177C4D023}" type="slidenum">
              <a:rPr lang="en-US" smtClean="0"/>
              <a:t>3</a:t>
            </a:fld>
            <a:endParaRPr lang="en-US"/>
          </a:p>
        </p:txBody>
      </p:sp>
    </p:spTree>
    <p:extLst>
      <p:ext uri="{BB962C8B-B14F-4D97-AF65-F5344CB8AC3E}">
        <p14:creationId xmlns:p14="http://schemas.microsoft.com/office/powerpoint/2010/main" val="3924602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smtClean="0"/>
              <a:t>Recommendation</a:t>
            </a:r>
          </a:p>
          <a:p>
            <a:pPr marL="0" indent="0">
              <a:buNone/>
            </a:pPr>
            <a:r>
              <a:rPr lang="en-US" dirty="0" smtClean="0"/>
              <a:t>The General Assembly should implement a student-based funding formula comprised of three components:</a:t>
            </a:r>
          </a:p>
          <a:p>
            <a:pPr lvl="1"/>
            <a:r>
              <a:rPr lang="en-US" dirty="0" smtClean="0"/>
              <a:t>Student-based funding determined by enrollment</a:t>
            </a:r>
          </a:p>
          <a:p>
            <a:pPr lvl="1"/>
            <a:r>
              <a:rPr lang="en-US" dirty="0" smtClean="0"/>
              <a:t>Weighted Student Characteristics, which includes the seven categories of students in grades K-3, students in grades 9-12, students in CTAE courses, gifted students, students with disabilities, English Speakers of Other Languages (ESOL) and economically disadvantaged students. </a:t>
            </a:r>
          </a:p>
          <a:p>
            <a:pPr lvl="1"/>
            <a:r>
              <a:rPr lang="en-US" dirty="0" smtClean="0"/>
              <a:t>Specialized Grant Funding, which includes earnings for a district’s central office, teacher training and experience pay, Teacher Retirement System contributions, the State Health Benefit Plan and equalization funding. </a:t>
            </a:r>
          </a:p>
          <a:p>
            <a:endParaRPr lang="en-US" dirty="0"/>
          </a:p>
        </p:txBody>
      </p:sp>
      <p:sp>
        <p:nvSpPr>
          <p:cNvPr id="4" name="Slide Number Placeholder 3"/>
          <p:cNvSpPr>
            <a:spLocks noGrp="1"/>
          </p:cNvSpPr>
          <p:nvPr>
            <p:ph type="sldNum" sz="quarter" idx="10"/>
          </p:nvPr>
        </p:nvSpPr>
        <p:spPr/>
        <p:txBody>
          <a:bodyPr/>
          <a:lstStyle/>
          <a:p>
            <a:fld id="{F1E67F06-BF53-44D0-8322-850177C4D023}" type="slidenum">
              <a:rPr lang="en-US" smtClean="0"/>
              <a:t>4</a:t>
            </a:fld>
            <a:endParaRPr lang="en-US"/>
          </a:p>
        </p:txBody>
      </p:sp>
    </p:spTree>
    <p:extLst>
      <p:ext uri="{BB962C8B-B14F-4D97-AF65-F5344CB8AC3E}">
        <p14:creationId xmlns:p14="http://schemas.microsoft.com/office/powerpoint/2010/main" val="290816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6225C-8B03-43CC-B031-F760B615E1E6}"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916738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6225C-8B03-43CC-B031-F760B615E1E6}" type="slidenum">
              <a:rPr lang="en-US" smtClean="0"/>
              <a:t>56</a:t>
            </a:fld>
            <a:endParaRPr lang="en-US"/>
          </a:p>
        </p:txBody>
      </p:sp>
    </p:spTree>
    <p:extLst>
      <p:ext uri="{BB962C8B-B14F-4D97-AF65-F5344CB8AC3E}">
        <p14:creationId xmlns:p14="http://schemas.microsoft.com/office/powerpoint/2010/main" val="3682400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350">
              <a:solidFill>
                <a:prstClr val="white"/>
              </a:solidFill>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3764"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35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8/25/2015</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7A3EC4-1E36-45F4-A402-D0CA41BEB70B}" type="slidenum">
              <a:rPr lang="en-US" smtClean="0"/>
              <a:pPr/>
              <a:t>‹#›</a:t>
            </a:fld>
            <a:endParaRPr lang="en-US"/>
          </a:p>
        </p:txBody>
      </p:sp>
    </p:spTree>
    <p:extLst>
      <p:ext uri="{BB962C8B-B14F-4D97-AF65-F5344CB8AC3E}">
        <p14:creationId xmlns:p14="http://schemas.microsoft.com/office/powerpoint/2010/main" val="161936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3973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9665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350">
              <a:solidFill>
                <a:prstClr val="white"/>
              </a:solidFill>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3764"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35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35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8/25/2015</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7A3EC4-1E36-45F4-A402-D0CA41BEB70B}" type="slidenum">
              <a:rPr lang="en-US" smtClean="0"/>
              <a:pPr/>
              <a:t>‹#›</a:t>
            </a:fld>
            <a:endParaRPr lang="en-US"/>
          </a:p>
        </p:txBody>
      </p:sp>
    </p:spTree>
    <p:extLst>
      <p:ext uri="{BB962C8B-B14F-4D97-AF65-F5344CB8AC3E}">
        <p14:creationId xmlns:p14="http://schemas.microsoft.com/office/powerpoint/2010/main" val="3226118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8738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solidFill>
                  <a:prstClr val="white"/>
                </a:solidFill>
              </a:rPr>
              <a:t>8/25/2015</a:t>
            </a:r>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118681518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solidFill>
                  <a:prstClr val="white"/>
                </a:solidFill>
              </a:rPr>
              <a:t>8/25/2015</a:t>
            </a:r>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87753021"/>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5975888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solidFill>
                  <a:prstClr val="white"/>
                </a:solidFill>
              </a:rPr>
              <a:t>8/25/2015</a:t>
            </a:r>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0086678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69447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solidFill>
                  <a:prstClr val="black"/>
                </a:solidFill>
              </a:rPr>
              <a:t>8/25/2015</a:t>
            </a:r>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9125283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816158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solidFill>
                  <a:prstClr val="white"/>
                </a:solidFill>
              </a:rPr>
              <a:t>8/25/2015</a:t>
            </a:r>
            <a:endParaRPr lang="en-US">
              <a:solidFill>
                <a:prstClr val="white"/>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7A3EC4-1E36-45F4-A402-D0CA41BEB70B}"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90747656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25915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686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solidFill>
                  <a:prstClr val="white"/>
                </a:solidFill>
              </a:rPr>
              <a:t>8/25/2015</a:t>
            </a:r>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24870980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solidFill>
                  <a:prstClr val="white"/>
                </a:solidFill>
              </a:rPr>
              <a:t>8/25/2015</a:t>
            </a:r>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71698994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1631068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solidFill>
                  <a:prstClr val="white"/>
                </a:solidFill>
              </a:rPr>
              <a:t>8/25/2015</a:t>
            </a:r>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C37A3EC4-1E36-45F4-A402-D0CA41BEB70B}"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74229318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solidFill>
                  <a:prstClr val="black"/>
                </a:solidFill>
              </a:rPr>
              <a:t>8/25/2015</a:t>
            </a:r>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8023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solidFill>
                  <a:prstClr val="black"/>
                </a:solidFill>
              </a:rPr>
              <a:t>8/25/2015</a:t>
            </a:r>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9232641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solidFill>
                  <a:prstClr val="white"/>
                </a:solidFill>
              </a:rPr>
              <a:t>8/25/2015</a:t>
            </a:r>
            <a:endParaRPr lang="en-US">
              <a:solidFill>
                <a:prstClr val="white"/>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7A3EC4-1E36-45F4-A402-D0CA41BEB70B}"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350">
              <a:solidFill>
                <a:prstClr val="white"/>
              </a:solidFill>
            </a:endParaRPr>
          </a:p>
        </p:txBody>
      </p:sp>
    </p:spTree>
    <p:extLst>
      <p:ext uri="{BB962C8B-B14F-4D97-AF65-F5344CB8AC3E}">
        <p14:creationId xmlns:p14="http://schemas.microsoft.com/office/powerpoint/2010/main" val="272126296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r>
              <a:rPr lang="en-US" smtClean="0">
                <a:solidFill>
                  <a:prstClr val="black"/>
                </a:solidFill>
              </a:rPr>
              <a:t>8/25/2015</a:t>
            </a:r>
            <a:endParaRPr lang="en-US">
              <a:solidFill>
                <a:prstClr val="black"/>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909661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extLst/>
          </a:lstStyle>
          <a:p>
            <a:endParaRPr lang="en-US" sz="1350">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extLst/>
          </a:lstStyle>
          <a:p>
            <a:pPr algn="ctr"/>
            <a:endParaRPr lang="en-US" sz="1350">
              <a:solidFill>
                <a:prstClr val="white"/>
              </a:solidFill>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r>
              <a:rPr lang="en-US" smtClean="0">
                <a:solidFill>
                  <a:prstClr val="black"/>
                </a:solidFill>
              </a:rPr>
              <a:t>8/25/2015</a:t>
            </a:r>
            <a:endParaRPr lang="en-US">
              <a:solidFill>
                <a:prstClr val="black"/>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fld id="{C37A3EC4-1E36-45F4-A402-D0CA41BEB70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561217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gov.georgia.gov/education-reform-commissio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514600" y="5086350"/>
            <a:ext cx="4057650" cy="742950"/>
          </a:xfrm>
        </p:spPr>
        <p:txBody>
          <a:bodyPr>
            <a:normAutofit fontScale="62500" lnSpcReduction="20000"/>
          </a:bodyPr>
          <a:lstStyle/>
          <a:p>
            <a:pPr marL="82296" indent="0" algn="ctr">
              <a:buNone/>
            </a:pPr>
            <a:r>
              <a:rPr lang="en-US" sz="2850" b="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Honorable Nathan Deal, Governor</a:t>
            </a:r>
          </a:p>
          <a:p>
            <a:pPr marL="82296" indent="0" algn="ctr">
              <a:buNone/>
            </a:pPr>
            <a:r>
              <a:rPr lang="en-US" sz="2850" b="1" dirty="0">
                <a:solidFill>
                  <a:schemeClr val="bg2">
                    <a:lumMod val="25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October 22, 2015</a:t>
            </a:r>
          </a:p>
          <a:p>
            <a:pPr marL="82296" indent="0">
              <a:buNone/>
            </a:pPr>
            <a:endParaRPr lang="en-US" sz="2100" dirty="0"/>
          </a:p>
          <a:p>
            <a:pPr marL="82296" indent="0">
              <a:buNone/>
            </a:pPr>
            <a:endParaRPr lang="en-US" sz="2100" dirty="0"/>
          </a:p>
        </p:txBody>
      </p:sp>
      <p:sp>
        <p:nvSpPr>
          <p:cNvPr id="2" name="Title 1"/>
          <p:cNvSpPr>
            <a:spLocks noGrp="1"/>
          </p:cNvSpPr>
          <p:nvPr>
            <p:ph type="title"/>
          </p:nvPr>
        </p:nvSpPr>
        <p:spPr>
          <a:xfrm>
            <a:off x="1485900" y="1028700"/>
            <a:ext cx="6172200" cy="1028700"/>
          </a:xfrm>
        </p:spPr>
        <p:txBody>
          <a:bodyPr>
            <a:normAutofit fontScale="90000"/>
          </a:bodyPr>
          <a:lstStyle/>
          <a:p>
            <a:pPr algn="ctr"/>
            <a:r>
              <a:rPr lang="en-US" sz="2700" dirty="0"/>
              <a:t/>
            </a:r>
            <a:br>
              <a:rPr lang="en-US" sz="2700" dirty="0"/>
            </a:br>
            <a:r>
              <a:rPr lang="en-US" sz="3825" dirty="0">
                <a:solidFill>
                  <a:schemeClr val="bg2">
                    <a:lumMod val="25000"/>
                  </a:schemeClr>
                </a:solidFill>
                <a:latin typeface="Calibri" panose="020F0502020204030204" pitchFamily="34" charset="0"/>
                <a:cs typeface="Calibri" panose="020F0502020204030204" pitchFamily="34" charset="0"/>
              </a:rPr>
              <a:t>Education Reform Commission </a:t>
            </a:r>
            <a:r>
              <a:rPr lang="en-US" sz="3000" dirty="0">
                <a:solidFill>
                  <a:schemeClr val="bg2">
                    <a:lumMod val="25000"/>
                  </a:schemeClr>
                </a:solidFill>
                <a:latin typeface="Calibri" panose="020F0502020204030204" pitchFamily="34" charset="0"/>
                <a:cs typeface="Calibri" panose="020F0502020204030204" pitchFamily="34" charset="0"/>
              </a:rPr>
              <a:t/>
            </a:r>
            <a:br>
              <a:rPr lang="en-US" sz="3000" dirty="0">
                <a:solidFill>
                  <a:schemeClr val="bg2">
                    <a:lumMod val="25000"/>
                  </a:schemeClr>
                </a:solidFill>
                <a:latin typeface="Calibri" panose="020F0502020204030204" pitchFamily="34" charset="0"/>
                <a:cs typeface="Calibri" panose="020F0502020204030204" pitchFamily="34" charset="0"/>
              </a:rPr>
            </a:br>
            <a:r>
              <a:rPr lang="en-US" sz="3300" dirty="0">
                <a:solidFill>
                  <a:schemeClr val="bg2">
                    <a:lumMod val="25000"/>
                  </a:schemeClr>
                </a:solidFill>
                <a:latin typeface="Calibri" panose="020F0502020204030204" pitchFamily="34" charset="0"/>
                <a:cs typeface="Calibri" panose="020F0502020204030204" pitchFamily="34" charset="0"/>
              </a:rPr>
              <a:t>WELCOME</a:t>
            </a:r>
            <a:r>
              <a:rPr lang="en-US" sz="3000" dirty="0">
                <a:solidFill>
                  <a:schemeClr val="bg2">
                    <a:lumMod val="25000"/>
                  </a:schemeClr>
                </a:solidFill>
                <a:latin typeface="Calibri" panose="020F0502020204030204" pitchFamily="34" charset="0"/>
                <a:cs typeface="Calibri" panose="020F0502020204030204" pitchFamily="34" charset="0"/>
              </a:rPr>
              <a:t/>
            </a:r>
            <a:br>
              <a:rPr lang="en-US" sz="3000" dirty="0">
                <a:solidFill>
                  <a:schemeClr val="bg2">
                    <a:lumMod val="25000"/>
                  </a:schemeClr>
                </a:solidFill>
                <a:latin typeface="Calibri" panose="020F0502020204030204" pitchFamily="34" charset="0"/>
                <a:cs typeface="Calibri" panose="020F0502020204030204" pitchFamily="34" charset="0"/>
              </a:rPr>
            </a:br>
            <a:endParaRPr lang="en-US" sz="3000" dirty="0">
              <a:solidFill>
                <a:schemeClr val="bg2">
                  <a:lumMod val="25000"/>
                </a:schemeClr>
              </a:solidFill>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8950" y="2171700"/>
            <a:ext cx="2994661" cy="2776868"/>
          </a:xfrm>
          <a:prstGeom prst="rect">
            <a:avLst/>
          </a:prstGeom>
        </p:spPr>
      </p:pic>
      <p:sp>
        <p:nvSpPr>
          <p:cNvPr id="5" name="Date Placeholder 4"/>
          <p:cNvSpPr>
            <a:spLocks noGrp="1"/>
          </p:cNvSpPr>
          <p:nvPr>
            <p:ph type="dt" sz="half" idx="10"/>
          </p:nvPr>
        </p:nvSpPr>
        <p:spPr/>
        <p:txBody>
          <a:bodyPr/>
          <a:lstStyle/>
          <a:p>
            <a:r>
              <a:rPr lang="en-US" smtClean="0">
                <a:solidFill>
                  <a:prstClr val="black"/>
                </a:solidFill>
              </a:rPr>
              <a:t>8/25/2015</a:t>
            </a:r>
            <a:endParaRPr lang="en-US">
              <a:solidFill>
                <a:prstClr val="black"/>
              </a:solidFill>
            </a:endParaRPr>
          </a:p>
        </p:txBody>
      </p:sp>
      <p:sp>
        <p:nvSpPr>
          <p:cNvPr id="6" name="Slide Number Placeholder 5"/>
          <p:cNvSpPr>
            <a:spLocks noGrp="1"/>
          </p:cNvSpPr>
          <p:nvPr>
            <p:ph type="sldNum" sz="quarter" idx="12"/>
          </p:nvPr>
        </p:nvSpPr>
        <p:spPr/>
        <p:txBody>
          <a:bodyPr/>
          <a:lstStyle/>
          <a:p>
            <a:fld id="{C37A3EC4-1E36-45F4-A402-D0CA41BEB70B}"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489641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0" indent="0">
              <a:buNone/>
            </a:pPr>
            <a:r>
              <a:rPr lang="en-US" dirty="0" smtClean="0"/>
              <a:t>Enact legislation to create a refundable consumer tax credit for families who have enrolled their children in a Quality Rated child care program.  </a:t>
            </a:r>
          </a:p>
          <a:p>
            <a:endParaRPr lang="en-US" b="1" dirty="0" smtClean="0"/>
          </a:p>
          <a:p>
            <a:r>
              <a:rPr lang="en-US" b="1" dirty="0" smtClean="0"/>
              <a:t>Rationale</a:t>
            </a:r>
            <a:endParaRPr lang="en-US" b="1" dirty="0"/>
          </a:p>
          <a:p>
            <a:pPr marL="82296" indent="0">
              <a:buNone/>
            </a:pPr>
            <a:r>
              <a:rPr lang="en-US" dirty="0" smtClean="0"/>
              <a:t>Families often are forced to choose early childhood education based upon cost and proximity, not quality.  A tax credit would incentivize participation in the Quality Rated program and give families the flexibility to choose the child care provider best suited for the needs of their children.</a:t>
            </a:r>
            <a:endParaRPr lang="en-US" dirty="0"/>
          </a:p>
        </p:txBody>
      </p:sp>
      <p:sp>
        <p:nvSpPr>
          <p:cNvPr id="2" name="Title 1"/>
          <p:cNvSpPr>
            <a:spLocks noGrp="1"/>
          </p:cNvSpPr>
          <p:nvPr>
            <p:ph type="title"/>
          </p:nvPr>
        </p:nvSpPr>
        <p:spPr/>
        <p:txBody>
          <a:bodyPr/>
          <a:lstStyle/>
          <a:p>
            <a:r>
              <a:rPr lang="en-US" dirty="0" smtClean="0"/>
              <a:t>Early Childhood Education Subcommittee</a:t>
            </a:r>
            <a:endParaRPr lang="en-US" dirty="0"/>
          </a:p>
        </p:txBody>
      </p:sp>
    </p:spTree>
    <p:extLst>
      <p:ext uri="{BB962C8B-B14F-4D97-AF65-F5344CB8AC3E}">
        <p14:creationId xmlns:p14="http://schemas.microsoft.com/office/powerpoint/2010/main" val="644714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endParaRPr lang="en-US" sz="1800" b="1" dirty="0" smtClean="0"/>
          </a:p>
          <a:p>
            <a:r>
              <a:rPr lang="en-US" sz="2400" b="1" dirty="0" smtClean="0"/>
              <a:t>Recommendation</a:t>
            </a:r>
            <a:endParaRPr lang="en-US" sz="2400" b="1" dirty="0"/>
          </a:p>
          <a:p>
            <a:pPr marL="0" indent="0">
              <a:buNone/>
            </a:pPr>
            <a:r>
              <a:rPr lang="en-US" sz="2400" dirty="0" smtClean="0"/>
              <a:t>Enact legislation to create a business investment tax credit for Quality Rated child care providers</a:t>
            </a:r>
            <a:r>
              <a:rPr lang="en-US" sz="2400" dirty="0"/>
              <a:t>. </a:t>
            </a:r>
          </a:p>
          <a:p>
            <a:endParaRPr lang="en-US" sz="2400" b="1" dirty="0" smtClean="0"/>
          </a:p>
          <a:p>
            <a:endParaRPr lang="en-US" sz="1800" b="1" dirty="0"/>
          </a:p>
          <a:p>
            <a:endParaRPr lang="en-US" sz="1800" b="1" dirty="0"/>
          </a:p>
          <a:p>
            <a:r>
              <a:rPr lang="en-US" sz="2400" b="1" dirty="0" smtClean="0"/>
              <a:t>Rationale</a:t>
            </a:r>
          </a:p>
          <a:p>
            <a:pPr marL="82296" indent="0">
              <a:buNone/>
            </a:pPr>
            <a:r>
              <a:rPr lang="en-US" sz="2400" dirty="0" smtClean="0"/>
              <a:t>Developing a timeline will help ensure there are enough quality rated programs in Georgia to serve children receiving subsidized child care.</a:t>
            </a:r>
            <a:endParaRPr lang="en-US" sz="2400" dirty="0"/>
          </a:p>
        </p:txBody>
      </p:sp>
      <p:sp>
        <p:nvSpPr>
          <p:cNvPr id="2" name="Title 1"/>
          <p:cNvSpPr>
            <a:spLocks noGrp="1"/>
          </p:cNvSpPr>
          <p:nvPr>
            <p:ph type="title"/>
          </p:nvPr>
        </p:nvSpPr>
        <p:spPr/>
        <p:txBody>
          <a:bodyPr/>
          <a:lstStyle/>
          <a:p>
            <a:r>
              <a:rPr lang="en-US" dirty="0"/>
              <a:t>Early Childhood Education Subcommittee</a:t>
            </a:r>
          </a:p>
        </p:txBody>
      </p:sp>
    </p:spTree>
    <p:extLst>
      <p:ext uri="{BB962C8B-B14F-4D97-AF65-F5344CB8AC3E}">
        <p14:creationId xmlns:p14="http://schemas.microsoft.com/office/powerpoint/2010/main" val="2331845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b="1" dirty="0" smtClean="0"/>
              <a:t>Recommendation</a:t>
            </a:r>
          </a:p>
          <a:p>
            <a:pPr marL="0" indent="0">
              <a:buNone/>
            </a:pPr>
            <a:r>
              <a:rPr lang="en-US" sz="2400" dirty="0" smtClean="0"/>
              <a:t>Enact legislation to create a refundable occupational tax credit based upon teacher credentials for educators employed by a Quality Rated child care provider.</a:t>
            </a:r>
          </a:p>
          <a:p>
            <a:endParaRPr lang="en-US" sz="2400" b="1" dirty="0" smtClean="0"/>
          </a:p>
          <a:p>
            <a:endParaRPr lang="en-US" sz="2400" b="1" dirty="0" smtClean="0"/>
          </a:p>
          <a:p>
            <a:r>
              <a:rPr lang="en-US" sz="2400" b="1" dirty="0" smtClean="0"/>
              <a:t>Rationale</a:t>
            </a:r>
            <a:endParaRPr lang="en-US" sz="2400" b="1" dirty="0"/>
          </a:p>
          <a:p>
            <a:pPr marL="82296" indent="0">
              <a:buNone/>
            </a:pPr>
            <a:r>
              <a:rPr lang="en-US" sz="2400" dirty="0" smtClean="0"/>
              <a:t>A tax credit focused on the educators of Georgia’s youngest learners would incentivize these professionals to enhance their credentials and to seek employment in Quality Rated centers.  </a:t>
            </a:r>
            <a:endParaRPr lang="en-US" sz="2400" dirty="0"/>
          </a:p>
        </p:txBody>
      </p:sp>
      <p:sp>
        <p:nvSpPr>
          <p:cNvPr id="2" name="Title 1"/>
          <p:cNvSpPr>
            <a:spLocks noGrp="1"/>
          </p:cNvSpPr>
          <p:nvPr>
            <p:ph type="title"/>
          </p:nvPr>
        </p:nvSpPr>
        <p:spPr/>
        <p:txBody>
          <a:bodyPr/>
          <a:lstStyle/>
          <a:p>
            <a:r>
              <a:rPr lang="en-US" dirty="0"/>
              <a:t>Early Childhood Education Subcommittee</a:t>
            </a:r>
          </a:p>
        </p:txBody>
      </p:sp>
    </p:spTree>
    <p:extLst>
      <p:ext uri="{BB962C8B-B14F-4D97-AF65-F5344CB8AC3E}">
        <p14:creationId xmlns:p14="http://schemas.microsoft.com/office/powerpoint/2010/main" val="111962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t>Recommendation</a:t>
            </a:r>
          </a:p>
          <a:p>
            <a:pPr marL="0" indent="0">
              <a:buNone/>
            </a:pPr>
            <a:r>
              <a:rPr lang="en-US" sz="2400" dirty="0" smtClean="0"/>
              <a:t>Develop a timeline outlining when child care programs must be Quality Rated to receive child care subsidy funds. </a:t>
            </a:r>
          </a:p>
          <a:p>
            <a:endParaRPr lang="en-US" sz="2400" b="1" dirty="0" smtClean="0"/>
          </a:p>
          <a:p>
            <a:r>
              <a:rPr lang="en-US" sz="2400" b="1" dirty="0" smtClean="0"/>
              <a:t>Rationale</a:t>
            </a:r>
            <a:endParaRPr lang="en-US" sz="2400" b="1" dirty="0"/>
          </a:p>
          <a:p>
            <a:pPr marL="82296" indent="0">
              <a:buNone/>
            </a:pPr>
            <a:r>
              <a:rPr lang="en-US" sz="2400" dirty="0" smtClean="0"/>
              <a:t>This recommendation should be considered as DECAL develops the state plan to respond to the </a:t>
            </a:r>
            <a:r>
              <a:rPr lang="en-US" sz="2400" dirty="0" smtClean="0"/>
              <a:t>reauthorization </a:t>
            </a:r>
            <a:r>
              <a:rPr lang="en-US" sz="2400" dirty="0" smtClean="0"/>
              <a:t>of the Child Care and Development Fund (DDCF), which funds the state’s child care subside program.</a:t>
            </a:r>
            <a:endParaRPr lang="en-US" sz="2400" b="1" dirty="0"/>
          </a:p>
        </p:txBody>
      </p:sp>
      <p:sp>
        <p:nvSpPr>
          <p:cNvPr id="2" name="Title 1"/>
          <p:cNvSpPr>
            <a:spLocks noGrp="1"/>
          </p:cNvSpPr>
          <p:nvPr>
            <p:ph type="title"/>
          </p:nvPr>
        </p:nvSpPr>
        <p:spPr/>
        <p:txBody>
          <a:bodyPr/>
          <a:lstStyle/>
          <a:p>
            <a:r>
              <a:rPr lang="en-US" dirty="0"/>
              <a:t>Early Childhood Education Subcommittee</a:t>
            </a:r>
          </a:p>
        </p:txBody>
      </p:sp>
    </p:spTree>
    <p:extLst>
      <p:ext uri="{BB962C8B-B14F-4D97-AF65-F5344CB8AC3E}">
        <p14:creationId xmlns:p14="http://schemas.microsoft.com/office/powerpoint/2010/main" val="1341609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smtClean="0"/>
              <a:t>Recommendation</a:t>
            </a:r>
          </a:p>
          <a:p>
            <a:pPr marL="0" indent="0">
              <a:buNone/>
            </a:pPr>
            <a:r>
              <a:rPr lang="en-US" sz="2400" dirty="0" smtClean="0"/>
              <a:t>Adjust the subsidy rates for Quality Rated providers so as to more closely align with the true cost of tuition. </a:t>
            </a:r>
          </a:p>
          <a:p>
            <a:endParaRPr lang="en-US" sz="2400" b="1" dirty="0" smtClean="0"/>
          </a:p>
          <a:p>
            <a:r>
              <a:rPr lang="en-US" sz="2400" b="1" dirty="0" smtClean="0"/>
              <a:t>Rationale</a:t>
            </a:r>
          </a:p>
          <a:p>
            <a:pPr marL="82296" indent="0">
              <a:buNone/>
            </a:pPr>
            <a:r>
              <a:rPr lang="en-US" sz="2400" dirty="0" smtClean="0"/>
              <a:t>By increasing the rates paid to child care programs who have achieved higher program quality standards, DECAL would support the state’s Early Learning Challenge goals and help to sustain positive, high-quality early learning environments.</a:t>
            </a:r>
            <a:endParaRPr lang="en-US" sz="2400" dirty="0"/>
          </a:p>
        </p:txBody>
      </p:sp>
      <p:sp>
        <p:nvSpPr>
          <p:cNvPr id="2" name="Title 1"/>
          <p:cNvSpPr>
            <a:spLocks noGrp="1"/>
          </p:cNvSpPr>
          <p:nvPr>
            <p:ph type="title"/>
          </p:nvPr>
        </p:nvSpPr>
        <p:spPr/>
        <p:txBody>
          <a:bodyPr/>
          <a:lstStyle/>
          <a:p>
            <a:r>
              <a:rPr lang="en-US" dirty="0"/>
              <a:t>Early Childhood Education Subcommittee</a:t>
            </a:r>
          </a:p>
        </p:txBody>
      </p:sp>
    </p:spTree>
    <p:extLst>
      <p:ext uri="{BB962C8B-B14F-4D97-AF65-F5344CB8AC3E}">
        <p14:creationId xmlns:p14="http://schemas.microsoft.com/office/powerpoint/2010/main" val="1035313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b="1" dirty="0" smtClean="0"/>
              <a:t>Recommendation</a:t>
            </a:r>
          </a:p>
          <a:p>
            <a:pPr marL="0" indent="0">
              <a:buNone/>
            </a:pPr>
            <a:r>
              <a:rPr lang="en-US" sz="2000" dirty="0" smtClean="0"/>
              <a:t>Provide appropriate funding to match private dollars raised to support a campaign to promote public awareness of Quality Rated and the overall importance of high-quality early learning to Georgia’s youngest students.  </a:t>
            </a:r>
          </a:p>
          <a:p>
            <a:pPr marL="82296" indent="0">
              <a:buNone/>
            </a:pPr>
            <a:endParaRPr lang="en-US" sz="2000" b="1" dirty="0" smtClean="0"/>
          </a:p>
          <a:p>
            <a:r>
              <a:rPr lang="en-US" sz="2000" b="1" dirty="0" smtClean="0"/>
              <a:t>Rationale</a:t>
            </a:r>
          </a:p>
          <a:p>
            <a:pPr marL="82296" indent="0">
              <a:buNone/>
            </a:pPr>
            <a:r>
              <a:rPr lang="en-US" sz="2000" dirty="0" smtClean="0"/>
              <a:t>Without the support of parents and the communities in which they live, Quality Rated will never reach its goal of serving all of Georgia’s earliest learners.   A marketing and public awareness campaign is a way for DECAL to engage the community and promote this important initiative.</a:t>
            </a:r>
            <a:endParaRPr lang="en-US" sz="2000" dirty="0"/>
          </a:p>
        </p:txBody>
      </p:sp>
      <p:sp>
        <p:nvSpPr>
          <p:cNvPr id="2" name="Title 1"/>
          <p:cNvSpPr>
            <a:spLocks noGrp="1"/>
          </p:cNvSpPr>
          <p:nvPr>
            <p:ph type="title"/>
          </p:nvPr>
        </p:nvSpPr>
        <p:spPr/>
        <p:txBody>
          <a:bodyPr/>
          <a:lstStyle/>
          <a:p>
            <a:r>
              <a:rPr lang="en-US" dirty="0"/>
              <a:t>Early Childhood Education Subcommittee</a:t>
            </a:r>
          </a:p>
        </p:txBody>
      </p:sp>
    </p:spTree>
    <p:extLst>
      <p:ext uri="{BB962C8B-B14F-4D97-AF65-F5344CB8AC3E}">
        <p14:creationId xmlns:p14="http://schemas.microsoft.com/office/powerpoint/2010/main" val="1390042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Move On When Ready Subcommittee</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October 22, 2015</a:t>
            </a:r>
          </a:p>
        </p:txBody>
      </p:sp>
    </p:spTree>
    <p:extLst>
      <p:ext uri="{BB962C8B-B14F-4D97-AF65-F5344CB8AC3E}">
        <p14:creationId xmlns:p14="http://schemas.microsoft.com/office/powerpoint/2010/main" val="3224322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4832760"/>
          </a:xfrm>
        </p:spPr>
        <p:txBody>
          <a:bodyPr>
            <a:normAutofit fontScale="92500" lnSpcReduction="20000"/>
          </a:bodyPr>
          <a:lstStyle/>
          <a:p>
            <a:r>
              <a:rPr lang="en-US" b="1" dirty="0" smtClean="0"/>
              <a:t>Recommendation: </a:t>
            </a:r>
            <a:endParaRPr lang="en-US" b="1" dirty="0"/>
          </a:p>
          <a:p>
            <a:pPr marL="82296" indent="0">
              <a:buNone/>
            </a:pPr>
            <a:r>
              <a:rPr lang="en-US" dirty="0" smtClean="0"/>
              <a:t>Increase </a:t>
            </a:r>
            <a:r>
              <a:rPr lang="en-US" dirty="0"/>
              <a:t>the number of high school students earning postsecondary credentials and </a:t>
            </a:r>
            <a:r>
              <a:rPr lang="en-US" dirty="0" smtClean="0"/>
              <a:t>degrees.</a:t>
            </a:r>
            <a:endParaRPr lang="en-US" dirty="0" smtClean="0"/>
          </a:p>
          <a:p>
            <a:pPr marL="0" indent="0">
              <a:buNone/>
            </a:pPr>
            <a:endParaRPr lang="en-US" dirty="0" smtClean="0"/>
          </a:p>
          <a:p>
            <a:pPr marL="82296" indent="0">
              <a:buNone/>
            </a:pPr>
            <a:endParaRPr lang="en-US" b="1" dirty="0" smtClean="0"/>
          </a:p>
          <a:p>
            <a:r>
              <a:rPr lang="en-US" b="1" dirty="0" smtClean="0"/>
              <a:t>Rationale:</a:t>
            </a:r>
          </a:p>
          <a:p>
            <a:pPr marL="82296" indent="0">
              <a:buNone/>
            </a:pPr>
            <a:r>
              <a:rPr lang="en-US" dirty="0" smtClean="0"/>
              <a:t>The </a:t>
            </a:r>
            <a:r>
              <a:rPr lang="en-US" dirty="0"/>
              <a:t>number of jobs available to those with a high school diploma or less has steadily declined for decades, and the Great Recession hit those individuals hard. Despite the economic recovery, workers with a high school diploma or less continue to lose jobs.  In </a:t>
            </a:r>
            <a:r>
              <a:rPr lang="en-US" dirty="0" smtClean="0"/>
              <a:t>Georgia, </a:t>
            </a:r>
            <a:r>
              <a:rPr lang="en-US" dirty="0"/>
              <a:t>63 percent of adults between the ages of 25-64 have less than a postsecondary credential. 23% of recent college graduates are unemployed or working in a job that requires less than a college degree.  SREB's analyses of educational and labor market data suggest that for many young adults, the 20's are a lost decade.  After years of underemployment or unemployment, many return to school when they are nearly 30. To solve this problem, more high school students must get into technical colleges and on pathways to postsecondary attainment and career advancement.</a:t>
            </a:r>
          </a:p>
          <a:p>
            <a:endParaRPr lang="en-US" b="1" dirty="0" smtClean="0"/>
          </a:p>
          <a:p>
            <a:endParaRPr lang="en-US" b="1" dirty="0" smtClean="0"/>
          </a:p>
        </p:txBody>
      </p:sp>
      <p:sp>
        <p:nvSpPr>
          <p:cNvPr id="2" name="Title 1"/>
          <p:cNvSpPr>
            <a:spLocks noGrp="1"/>
          </p:cNvSpPr>
          <p:nvPr>
            <p:ph type="title"/>
          </p:nvPr>
        </p:nvSpPr>
        <p:spPr/>
        <p:txBody>
          <a:bodyPr>
            <a:normAutofit/>
          </a:bodyPr>
          <a:lstStyle/>
          <a:p>
            <a:r>
              <a:rPr lang="en-US" dirty="0" smtClean="0"/>
              <a:t>Move on When Ready</a:t>
            </a:r>
            <a:endParaRPr lang="en-US" dirty="0"/>
          </a:p>
        </p:txBody>
      </p:sp>
    </p:spTree>
    <p:extLst>
      <p:ext uri="{BB962C8B-B14F-4D97-AF65-F5344CB8AC3E}">
        <p14:creationId xmlns:p14="http://schemas.microsoft.com/office/powerpoint/2010/main" val="546096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Recommendation:</a:t>
            </a:r>
          </a:p>
          <a:p>
            <a:pPr marL="82296" indent="0">
              <a:buNone/>
            </a:pPr>
            <a:r>
              <a:rPr lang="en-US" dirty="0" smtClean="0"/>
              <a:t>Ensure students are reading on grade level by the end of third grade by replicating components of Georgia’s Early Literacy Grant throughout the </a:t>
            </a:r>
            <a:r>
              <a:rPr lang="en-US" dirty="0" smtClean="0"/>
              <a:t>state and allow flexible grouping across grade levels as students show competence of skills.</a:t>
            </a:r>
            <a:endParaRPr lang="en-US" dirty="0" smtClean="0"/>
          </a:p>
          <a:p>
            <a:pPr marL="82296" indent="0">
              <a:buNone/>
            </a:pPr>
            <a:endParaRPr lang="en-US" dirty="0"/>
          </a:p>
          <a:p>
            <a:r>
              <a:rPr lang="en-US" b="1" dirty="0" smtClean="0"/>
              <a:t>Rationale</a:t>
            </a:r>
            <a:r>
              <a:rPr lang="en-US" b="1" dirty="0" smtClean="0"/>
              <a:t>:</a:t>
            </a:r>
          </a:p>
          <a:p>
            <a:pPr marL="82296" indent="0">
              <a:buNone/>
            </a:pPr>
            <a:r>
              <a:rPr lang="en-US" dirty="0"/>
              <a:t>Children should learn to read by the third grade, so that they can read to learn the rest of their lives. We need to do everything possible to be sure that all children are offered any and all opportunities necessary to learn to read. Reading is the foundation for all learning and if this skill is not developed in a child early on they will be handicapped the rest of their lives. </a:t>
            </a:r>
          </a:p>
          <a:p>
            <a:pPr marL="82296" indent="0">
              <a:buNone/>
            </a:pPr>
            <a:endParaRPr lang="en-US" b="1" dirty="0"/>
          </a:p>
        </p:txBody>
      </p:sp>
      <p:sp>
        <p:nvSpPr>
          <p:cNvPr id="3" name="Date Placeholder 2"/>
          <p:cNvSpPr>
            <a:spLocks noGrp="1"/>
          </p:cNvSpPr>
          <p:nvPr>
            <p:ph type="dt" sz="half" idx="10"/>
          </p:nvPr>
        </p:nvSpPr>
        <p:spPr/>
        <p:txBody>
          <a:bodyPr/>
          <a:lstStyle/>
          <a:p>
            <a:r>
              <a:rPr lang="en-US" smtClean="0">
                <a:solidFill>
                  <a:prstClr val="black"/>
                </a:solidFill>
              </a:rPr>
              <a:t>8/25/2015</a:t>
            </a:r>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18</a:t>
            </a:fld>
            <a:endParaRPr lang="en-US">
              <a:solidFill>
                <a:prstClr val="black"/>
              </a:solidFill>
            </a:endParaRPr>
          </a:p>
        </p:txBody>
      </p:sp>
      <p:sp>
        <p:nvSpPr>
          <p:cNvPr id="5" name="Title 4"/>
          <p:cNvSpPr>
            <a:spLocks noGrp="1"/>
          </p:cNvSpPr>
          <p:nvPr>
            <p:ph type="title"/>
          </p:nvPr>
        </p:nvSpPr>
        <p:spPr/>
        <p:txBody>
          <a:bodyPr/>
          <a:lstStyle/>
          <a:p>
            <a:r>
              <a:rPr lang="en-US" dirty="0" smtClean="0"/>
              <a:t>Move on When Ready</a:t>
            </a:r>
            <a:endParaRPr lang="en-US" dirty="0"/>
          </a:p>
        </p:txBody>
      </p:sp>
    </p:spTree>
    <p:extLst>
      <p:ext uri="{BB962C8B-B14F-4D97-AF65-F5344CB8AC3E}">
        <p14:creationId xmlns:p14="http://schemas.microsoft.com/office/powerpoint/2010/main" val="251317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30"/>
            <a:ext cx="8229600" cy="5006180"/>
          </a:xfrm>
        </p:spPr>
        <p:txBody>
          <a:bodyPr>
            <a:normAutofit lnSpcReduction="10000"/>
          </a:bodyPr>
          <a:lstStyle/>
          <a:p>
            <a:pPr fontAlgn="base"/>
            <a:r>
              <a:rPr lang="en-US" b="1" dirty="0" smtClean="0"/>
              <a:t>Recommendation</a:t>
            </a:r>
          </a:p>
          <a:p>
            <a:pPr marL="82296" indent="0" fontAlgn="base">
              <a:buNone/>
            </a:pPr>
            <a:endParaRPr lang="en-US" dirty="0" smtClean="0"/>
          </a:p>
          <a:p>
            <a:pPr marL="82296" indent="0" fontAlgn="base">
              <a:buNone/>
            </a:pPr>
            <a:r>
              <a:rPr lang="en-US" dirty="0" smtClean="0"/>
              <a:t>Transition </a:t>
            </a:r>
            <a:r>
              <a:rPr lang="en-US" dirty="0"/>
              <a:t>to a competency-based education system.</a:t>
            </a:r>
          </a:p>
          <a:p>
            <a:pPr fontAlgn="base"/>
            <a:endParaRPr lang="en-US" dirty="0"/>
          </a:p>
          <a:p>
            <a:pPr fontAlgn="base"/>
            <a:r>
              <a:rPr lang="en-US" b="1" dirty="0" smtClean="0"/>
              <a:t>Rationale</a:t>
            </a:r>
            <a:r>
              <a:rPr lang="en-US" b="1" dirty="0"/>
              <a:t>:  </a:t>
            </a:r>
            <a:endParaRPr lang="en-US" b="1" dirty="0" smtClean="0"/>
          </a:p>
          <a:p>
            <a:pPr marL="82296" indent="0" fontAlgn="base">
              <a:buNone/>
            </a:pPr>
            <a:r>
              <a:rPr lang="en-US" dirty="0" smtClean="0"/>
              <a:t>By </a:t>
            </a:r>
            <a:r>
              <a:rPr lang="en-US" dirty="0"/>
              <a:t>prioritizing the most essential academic content and 21</a:t>
            </a:r>
            <a:r>
              <a:rPr lang="en-US" baseline="30000" dirty="0"/>
              <a:t>st </a:t>
            </a:r>
            <a:r>
              <a:rPr lang="en-US" dirty="0"/>
              <a:t>Century skills needed to be globally competitive for college, career and life, competency-based progression increases student ownership, creates multiple pathways to graduation, and ensures more students graduate prepared for jobs that have yet to be created.  Competency-based learning fosters equity by holding all students to a common set of rigorous expectations, while providing flexibility in the way credit can be earned by allowing students to progress through content as they demonstrate mastery, regardless of time, pace, or place.  </a:t>
            </a:r>
          </a:p>
        </p:txBody>
      </p:sp>
      <p:sp>
        <p:nvSpPr>
          <p:cNvPr id="3" name="Date Placeholder 2"/>
          <p:cNvSpPr>
            <a:spLocks noGrp="1"/>
          </p:cNvSpPr>
          <p:nvPr>
            <p:ph type="dt" sz="half" idx="10"/>
          </p:nvPr>
        </p:nvSpPr>
        <p:spPr/>
        <p:txBody>
          <a:bodyPr/>
          <a:lstStyle/>
          <a:p>
            <a:r>
              <a:rPr lang="en-US" smtClean="0">
                <a:solidFill>
                  <a:prstClr val="black"/>
                </a:solidFill>
              </a:rPr>
              <a:t>8/25/2015</a:t>
            </a:r>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19</a:t>
            </a:fld>
            <a:endParaRPr lang="en-US">
              <a:solidFill>
                <a:prstClr val="black"/>
              </a:solidFill>
            </a:endParaRPr>
          </a:p>
        </p:txBody>
      </p:sp>
      <p:sp>
        <p:nvSpPr>
          <p:cNvPr id="5" name="Title 4"/>
          <p:cNvSpPr>
            <a:spLocks noGrp="1"/>
          </p:cNvSpPr>
          <p:nvPr>
            <p:ph type="title"/>
          </p:nvPr>
        </p:nvSpPr>
        <p:spPr/>
        <p:txBody>
          <a:bodyPr/>
          <a:lstStyle/>
          <a:p>
            <a:r>
              <a:rPr lang="en-US" dirty="0" smtClean="0"/>
              <a:t>Move On When Ready</a:t>
            </a:r>
            <a:endParaRPr lang="en-US" dirty="0"/>
          </a:p>
        </p:txBody>
      </p:sp>
    </p:spTree>
    <p:extLst>
      <p:ext uri="{BB962C8B-B14F-4D97-AF65-F5344CB8AC3E}">
        <p14:creationId xmlns:p14="http://schemas.microsoft.com/office/powerpoint/2010/main" val="113511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1485900" y="1503045"/>
            <a:ext cx="6172200" cy="3983355"/>
          </a:xfrm>
        </p:spPr>
        <p:txBody>
          <a:bodyPr>
            <a:noAutofit/>
          </a:bodyPr>
          <a:lstStyle/>
          <a:p>
            <a:pPr>
              <a:spcBef>
                <a:spcPts val="0"/>
              </a:spcBef>
            </a:pPr>
            <a:r>
              <a:rPr lang="en-US" sz="2100" dirty="0">
                <a:latin typeface="Calibri" panose="020F0502020204030204" pitchFamily="34" charset="0"/>
                <a:cs typeface="Calibri" panose="020F0502020204030204" pitchFamily="34" charset="0"/>
              </a:rPr>
              <a:t>Welcome</a:t>
            </a:r>
          </a:p>
          <a:p>
            <a:pPr>
              <a:spcBef>
                <a:spcPts val="0"/>
              </a:spcBef>
            </a:pPr>
            <a:r>
              <a:rPr lang="en-US" sz="2100" dirty="0">
                <a:latin typeface="Calibri" panose="020F0502020204030204" pitchFamily="34" charset="0"/>
                <a:cs typeface="Calibri" panose="020F0502020204030204" pitchFamily="34" charset="0"/>
              </a:rPr>
              <a:t>Approval of Minutes from September 24, 2015 Meeting</a:t>
            </a:r>
          </a:p>
          <a:p>
            <a:pPr>
              <a:spcBef>
                <a:spcPts val="0"/>
              </a:spcBef>
            </a:pPr>
            <a:r>
              <a:rPr lang="en-US" sz="2100" dirty="0">
                <a:latin typeface="Calibri" panose="020F0502020204030204" pitchFamily="34" charset="0"/>
                <a:cs typeface="Calibri" panose="020F0502020204030204" pitchFamily="34" charset="0"/>
              </a:rPr>
              <a:t>Report of Progress by each Sub-Committee</a:t>
            </a:r>
          </a:p>
          <a:p>
            <a:pPr lvl="1">
              <a:spcBef>
                <a:spcPts val="0"/>
              </a:spcBef>
            </a:pPr>
            <a:r>
              <a:rPr lang="en-US" sz="1800" dirty="0">
                <a:latin typeface="Calibri" panose="020F0502020204030204" pitchFamily="34" charset="0"/>
                <a:cs typeface="Calibri" panose="020F0502020204030204" pitchFamily="34" charset="0"/>
              </a:rPr>
              <a:t>Funding</a:t>
            </a:r>
          </a:p>
          <a:p>
            <a:pPr lvl="1">
              <a:spcBef>
                <a:spcPts val="0"/>
              </a:spcBef>
            </a:pPr>
            <a:r>
              <a:rPr lang="en-US" sz="1800" dirty="0">
                <a:latin typeface="Calibri" panose="020F0502020204030204" pitchFamily="34" charset="0"/>
                <a:cs typeface="Calibri" panose="020F0502020204030204" pitchFamily="34" charset="0"/>
              </a:rPr>
              <a:t>Early Childhood </a:t>
            </a:r>
          </a:p>
          <a:p>
            <a:pPr lvl="1">
              <a:spcBef>
                <a:spcPts val="0"/>
              </a:spcBef>
            </a:pPr>
            <a:r>
              <a:rPr lang="en-US" sz="1800" dirty="0">
                <a:latin typeface="Calibri" panose="020F0502020204030204" pitchFamily="34" charset="0"/>
                <a:cs typeface="Calibri" panose="020F0502020204030204" pitchFamily="34" charset="0"/>
              </a:rPr>
              <a:t>Move on When Ready</a:t>
            </a:r>
          </a:p>
          <a:p>
            <a:pPr lvl="1">
              <a:spcBef>
                <a:spcPts val="0"/>
              </a:spcBef>
            </a:pPr>
            <a:r>
              <a:rPr lang="en-US" sz="1800" dirty="0">
                <a:latin typeface="Calibri" panose="020F0502020204030204" pitchFamily="34" charset="0"/>
                <a:cs typeface="Calibri" panose="020F0502020204030204" pitchFamily="34" charset="0"/>
              </a:rPr>
              <a:t>Teacher Recruitment, Retention, Compensation</a:t>
            </a:r>
          </a:p>
          <a:p>
            <a:pPr lvl="1">
              <a:spcBef>
                <a:spcPts val="0"/>
              </a:spcBef>
            </a:pPr>
            <a:r>
              <a:rPr lang="en-US" sz="1800" dirty="0">
                <a:latin typeface="Calibri" panose="020F0502020204030204" pitchFamily="34" charset="0"/>
                <a:cs typeface="Calibri" panose="020F0502020204030204" pitchFamily="34" charset="0"/>
              </a:rPr>
              <a:t>Expanding Educational Options</a:t>
            </a:r>
          </a:p>
          <a:p>
            <a:pPr>
              <a:spcBef>
                <a:spcPts val="0"/>
              </a:spcBef>
            </a:pPr>
            <a:r>
              <a:rPr lang="en-US" sz="2100" dirty="0">
                <a:latin typeface="Calibri" panose="020F0502020204030204" pitchFamily="34" charset="0"/>
                <a:cs typeface="Calibri" panose="020F0502020204030204" pitchFamily="34" charset="0"/>
              </a:rPr>
              <a:t>Discussion by Commission Members</a:t>
            </a:r>
          </a:p>
          <a:p>
            <a:pPr>
              <a:spcBef>
                <a:spcPts val="0"/>
              </a:spcBef>
            </a:pPr>
            <a:r>
              <a:rPr lang="en-US" sz="2100" dirty="0">
                <a:latin typeface="Calibri" panose="020F0502020204030204" pitchFamily="34" charset="0"/>
                <a:cs typeface="Calibri" panose="020F0502020204030204" pitchFamily="34" charset="0"/>
              </a:rPr>
              <a:t>Next Meeting – November 19, 2015 – DECAL 854</a:t>
            </a:r>
          </a:p>
          <a:p>
            <a:pPr>
              <a:spcBef>
                <a:spcPts val="0"/>
              </a:spcBef>
            </a:pPr>
            <a:r>
              <a:rPr lang="en-US" sz="2100" dirty="0">
                <a:latin typeface="Calibri" panose="020F0502020204030204" pitchFamily="34" charset="0"/>
                <a:cs typeface="Calibri" panose="020F0502020204030204" pitchFamily="34" charset="0"/>
              </a:rPr>
              <a:t>Public Comment</a:t>
            </a:r>
          </a:p>
          <a:p>
            <a:pPr>
              <a:spcBef>
                <a:spcPts val="0"/>
              </a:spcBef>
            </a:pPr>
            <a:r>
              <a:rPr lang="en-US" sz="2100" dirty="0">
                <a:latin typeface="Calibri" panose="020F0502020204030204" pitchFamily="34" charset="0"/>
                <a:cs typeface="Calibri" panose="020F0502020204030204" pitchFamily="34" charset="0"/>
              </a:rPr>
              <a:t>Adjourn</a:t>
            </a:r>
          </a:p>
        </p:txBody>
      </p:sp>
      <p:sp>
        <p:nvSpPr>
          <p:cNvPr id="2" name="Title 1"/>
          <p:cNvSpPr>
            <a:spLocks noGrp="1"/>
          </p:cNvSpPr>
          <p:nvPr>
            <p:ph type="title"/>
          </p:nvPr>
        </p:nvSpPr>
        <p:spPr>
          <a:xfrm>
            <a:off x="1485900" y="971550"/>
            <a:ext cx="6172200" cy="514350"/>
          </a:xfrm>
        </p:spPr>
        <p:txBody>
          <a:bodyPr>
            <a:normAutofit fontScale="90000"/>
          </a:bodyPr>
          <a:lstStyle/>
          <a:p>
            <a:pPr algn="ctr"/>
            <a:r>
              <a:rPr lang="en-US" sz="3000" dirty="0">
                <a:solidFill>
                  <a:schemeClr val="bg2">
                    <a:lumMod val="25000"/>
                  </a:schemeClr>
                </a:solidFill>
                <a:latin typeface="Calibri" panose="020F0502020204030204" pitchFamily="34" charset="0"/>
                <a:cs typeface="Calibri" panose="020F0502020204030204" pitchFamily="34" charset="0"/>
              </a:rPr>
              <a:t/>
            </a:r>
            <a:br>
              <a:rPr lang="en-US" sz="3000" dirty="0">
                <a:solidFill>
                  <a:schemeClr val="bg2">
                    <a:lumMod val="25000"/>
                  </a:schemeClr>
                </a:solidFill>
                <a:latin typeface="Calibri" panose="020F0502020204030204" pitchFamily="34" charset="0"/>
                <a:cs typeface="Calibri" panose="020F0502020204030204" pitchFamily="34" charset="0"/>
              </a:rPr>
            </a:br>
            <a:r>
              <a:rPr lang="en-US" sz="3000" dirty="0">
                <a:solidFill>
                  <a:schemeClr val="bg2">
                    <a:lumMod val="25000"/>
                  </a:schemeClr>
                </a:solidFill>
                <a:latin typeface="Calibri" panose="020F0502020204030204" pitchFamily="34" charset="0"/>
                <a:cs typeface="Calibri" panose="020F0502020204030204" pitchFamily="34" charset="0"/>
              </a:rPr>
              <a:t>AGENDA</a:t>
            </a:r>
            <a:r>
              <a:rPr lang="en-US" sz="2700" dirty="0"/>
              <a:t/>
            </a:r>
            <a:br>
              <a:rPr lang="en-US" sz="2700" dirty="0"/>
            </a:br>
            <a:endParaRPr lang="en-US" sz="27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6550" y="971550"/>
            <a:ext cx="971550" cy="914400"/>
          </a:xfrm>
          <a:prstGeom prst="rect">
            <a:avLst/>
          </a:prstGeom>
        </p:spPr>
      </p:pic>
      <p:sp>
        <p:nvSpPr>
          <p:cNvPr id="4" name="Date Placeholder 3"/>
          <p:cNvSpPr>
            <a:spLocks noGrp="1"/>
          </p:cNvSpPr>
          <p:nvPr>
            <p:ph type="dt" sz="half" idx="10"/>
          </p:nvPr>
        </p:nvSpPr>
        <p:spPr/>
        <p:txBody>
          <a:bodyPr/>
          <a:lstStyle/>
          <a:p>
            <a:r>
              <a:rPr lang="en-US" smtClean="0">
                <a:solidFill>
                  <a:prstClr val="black"/>
                </a:solidFill>
              </a:rPr>
              <a:t>8/25/2015</a:t>
            </a:r>
            <a:endParaRPr lang="en-US">
              <a:solidFill>
                <a:prstClr val="black"/>
              </a:solidFill>
            </a:endParaRPr>
          </a:p>
        </p:txBody>
      </p:sp>
      <p:sp>
        <p:nvSpPr>
          <p:cNvPr id="5" name="Slide Number Placeholder 4"/>
          <p:cNvSpPr>
            <a:spLocks noGrp="1"/>
          </p:cNvSpPr>
          <p:nvPr>
            <p:ph type="sldNum" sz="quarter" idx="12"/>
          </p:nvPr>
        </p:nvSpPr>
        <p:spPr/>
        <p:txBody>
          <a:bodyPr/>
          <a:lstStyle/>
          <a:p>
            <a:fld id="{C37A3EC4-1E36-45F4-A402-D0CA41BEB70B}"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954496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30"/>
            <a:ext cx="8229600" cy="4925981"/>
          </a:xfrm>
        </p:spPr>
        <p:txBody>
          <a:bodyPr>
            <a:normAutofit/>
          </a:bodyPr>
          <a:lstStyle/>
          <a:p>
            <a:r>
              <a:rPr lang="en-US" b="1" dirty="0"/>
              <a:t>Recommendation:</a:t>
            </a:r>
            <a:r>
              <a:rPr lang="en-US" dirty="0"/>
              <a:t> </a:t>
            </a:r>
            <a:endParaRPr lang="en-US" dirty="0" smtClean="0"/>
          </a:p>
          <a:p>
            <a:pPr marL="82296" indent="0">
              <a:buNone/>
            </a:pPr>
            <a:r>
              <a:rPr lang="en-US" dirty="0" smtClean="0"/>
              <a:t>Increase </a:t>
            </a:r>
            <a:r>
              <a:rPr lang="en-US" dirty="0"/>
              <a:t>opportunity for advancement </a:t>
            </a:r>
            <a:r>
              <a:rPr lang="en-US" dirty="0" smtClean="0"/>
              <a:t>or remediation </a:t>
            </a:r>
            <a:r>
              <a:rPr lang="en-US" dirty="0"/>
              <a:t>for students through flexible testing throughout the calendar school year</a:t>
            </a:r>
            <a:r>
              <a:rPr lang="en-US" dirty="0" smtClean="0"/>
              <a:t>.</a:t>
            </a:r>
          </a:p>
          <a:p>
            <a:pPr marL="82296" indent="0">
              <a:buNone/>
            </a:pPr>
            <a:endParaRPr lang="en-US" dirty="0"/>
          </a:p>
          <a:p>
            <a:pPr lvl="0"/>
            <a:r>
              <a:rPr lang="en-US" b="1" dirty="0" smtClean="0"/>
              <a:t>Rationale:</a:t>
            </a:r>
          </a:p>
          <a:p>
            <a:pPr marL="82296" lvl="0" indent="0">
              <a:buNone/>
            </a:pPr>
            <a:r>
              <a:rPr lang="en-US" dirty="0" smtClean="0"/>
              <a:t>The many advantages of allowing flexible testing include the</a:t>
            </a:r>
          </a:p>
          <a:p>
            <a:pPr marL="82296" lvl="0" indent="0">
              <a:buNone/>
            </a:pPr>
            <a:r>
              <a:rPr lang="en-US" dirty="0" smtClean="0"/>
              <a:t>empowerment of </a:t>
            </a:r>
            <a:r>
              <a:rPr lang="en-US" dirty="0"/>
              <a:t>teachers to advance/retain students as core competencies are </a:t>
            </a:r>
            <a:r>
              <a:rPr lang="en-US" dirty="0" smtClean="0"/>
              <a:t>evaluated; allows </a:t>
            </a:r>
            <a:r>
              <a:rPr lang="en-US" dirty="0"/>
              <a:t>students to </a:t>
            </a:r>
            <a:r>
              <a:rPr lang="en-US" dirty="0" smtClean="0"/>
              <a:t>advance </a:t>
            </a:r>
            <a:r>
              <a:rPr lang="en-US" dirty="0"/>
              <a:t>without whole  group indicators </a:t>
            </a:r>
            <a:r>
              <a:rPr lang="en-US" dirty="0" smtClean="0"/>
              <a:t>and </a:t>
            </a:r>
            <a:r>
              <a:rPr lang="en-US" dirty="0"/>
              <a:t>seat time </a:t>
            </a:r>
            <a:r>
              <a:rPr lang="en-US" dirty="0" smtClean="0"/>
              <a:t>requirements; identifies </a:t>
            </a:r>
            <a:r>
              <a:rPr lang="en-US" dirty="0"/>
              <a:t>weaknesses of students needing </a:t>
            </a:r>
            <a:r>
              <a:rPr lang="en-US" dirty="0" smtClean="0"/>
              <a:t>remediation; eliminates </a:t>
            </a:r>
            <a:r>
              <a:rPr lang="en-US" dirty="0"/>
              <a:t>the “One Size Fits All” for students performing at different </a:t>
            </a:r>
            <a:r>
              <a:rPr lang="en-US" dirty="0" smtClean="0"/>
              <a:t>levels; and implements </a:t>
            </a:r>
            <a:r>
              <a:rPr lang="en-US" dirty="0"/>
              <a:t>testing every 9 weeks </a:t>
            </a:r>
            <a:r>
              <a:rPr lang="en-US" dirty="0" smtClean="0"/>
              <a:t>to </a:t>
            </a:r>
            <a:r>
              <a:rPr lang="en-US" dirty="0"/>
              <a:t>documents student progress for tracking performance</a:t>
            </a:r>
          </a:p>
          <a:p>
            <a:pPr lvl="0"/>
            <a:endParaRPr lang="en-US" dirty="0" smtClean="0"/>
          </a:p>
          <a:p>
            <a:pPr lvl="0"/>
            <a:endParaRPr lang="en-US" dirty="0" smtClean="0"/>
          </a:p>
        </p:txBody>
      </p:sp>
      <p:sp>
        <p:nvSpPr>
          <p:cNvPr id="3" name="Date Placeholder 2"/>
          <p:cNvSpPr>
            <a:spLocks noGrp="1"/>
          </p:cNvSpPr>
          <p:nvPr>
            <p:ph type="dt" sz="half" idx="10"/>
          </p:nvPr>
        </p:nvSpPr>
        <p:spPr/>
        <p:txBody>
          <a:bodyPr/>
          <a:lstStyle/>
          <a:p>
            <a:r>
              <a:rPr lang="en-US" smtClean="0">
                <a:solidFill>
                  <a:prstClr val="black"/>
                </a:solidFill>
              </a:rPr>
              <a:t>8/25/2015</a:t>
            </a:r>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20</a:t>
            </a:fld>
            <a:endParaRPr lang="en-US">
              <a:solidFill>
                <a:prstClr val="black"/>
              </a:solidFill>
            </a:endParaRPr>
          </a:p>
        </p:txBody>
      </p:sp>
      <p:sp>
        <p:nvSpPr>
          <p:cNvPr id="5" name="Title 4"/>
          <p:cNvSpPr>
            <a:spLocks noGrp="1"/>
          </p:cNvSpPr>
          <p:nvPr>
            <p:ph type="title"/>
          </p:nvPr>
        </p:nvSpPr>
        <p:spPr/>
        <p:txBody>
          <a:bodyPr/>
          <a:lstStyle/>
          <a:p>
            <a:r>
              <a:rPr lang="en-US" dirty="0" smtClean="0"/>
              <a:t>Move On When Ready</a:t>
            </a:r>
            <a:endParaRPr lang="en-US" dirty="0"/>
          </a:p>
        </p:txBody>
      </p:sp>
    </p:spTree>
    <p:extLst>
      <p:ext uri="{BB962C8B-B14F-4D97-AF65-F5344CB8AC3E}">
        <p14:creationId xmlns:p14="http://schemas.microsoft.com/office/powerpoint/2010/main" val="3945801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Recommendation</a:t>
            </a:r>
            <a:r>
              <a:rPr lang="en-US" dirty="0" smtClean="0"/>
              <a:t>:</a:t>
            </a:r>
          </a:p>
          <a:p>
            <a:pPr marL="82296" indent="0">
              <a:buNone/>
            </a:pPr>
            <a:r>
              <a:rPr lang="en-US" dirty="0" smtClean="0"/>
              <a:t>Rapidly </a:t>
            </a:r>
            <a:r>
              <a:rPr lang="en-US" dirty="0"/>
              <a:t>expand </a:t>
            </a:r>
            <a:r>
              <a:rPr lang="en-US" dirty="0" smtClean="0"/>
              <a:t>pathways toward </a:t>
            </a:r>
            <a:r>
              <a:rPr lang="en-US" dirty="0" smtClean="0"/>
              <a:t>earning a high school diploma </a:t>
            </a:r>
            <a:r>
              <a:rPr lang="en-US" dirty="0" smtClean="0"/>
              <a:t>to </a:t>
            </a:r>
            <a:r>
              <a:rPr lang="en-US" dirty="0"/>
              <a:t>include 12-15 high demand industry certification fields.  Additionally, the industry certification coursework would be revised to include necessary </a:t>
            </a:r>
            <a:r>
              <a:rPr lang="en-US" dirty="0" smtClean="0"/>
              <a:t>mathematics </a:t>
            </a:r>
            <a:r>
              <a:rPr lang="en-US" dirty="0"/>
              <a:t>and English/communications </a:t>
            </a:r>
            <a:r>
              <a:rPr lang="en-US" dirty="0" smtClean="0"/>
              <a:t>components.</a:t>
            </a:r>
          </a:p>
          <a:p>
            <a:pPr marL="82296" indent="0">
              <a:buNone/>
            </a:pPr>
            <a:endParaRPr lang="en-US" dirty="0"/>
          </a:p>
          <a:p>
            <a:r>
              <a:rPr lang="en-US" b="1" dirty="0" smtClean="0"/>
              <a:t>Rationale</a:t>
            </a:r>
            <a:r>
              <a:rPr lang="en-US" b="1" dirty="0" smtClean="0"/>
              <a:t>:</a:t>
            </a:r>
          </a:p>
          <a:p>
            <a:pPr marL="82296" indent="0">
              <a:buNone/>
            </a:pPr>
            <a:r>
              <a:rPr lang="en-US" dirty="0" smtClean="0"/>
              <a:t>Adding additional industry certification fields will expand </a:t>
            </a:r>
            <a:r>
              <a:rPr lang="en-US" dirty="0"/>
              <a:t>SB 2 to include more high demand career fields that will enable more students to take advantage of Move on When Ready.</a:t>
            </a:r>
          </a:p>
          <a:p>
            <a:pPr marL="82296" indent="0">
              <a:buNone/>
            </a:pPr>
            <a:endParaRPr lang="en-US" b="1" dirty="0" smtClean="0"/>
          </a:p>
          <a:p>
            <a:endParaRPr lang="en-US" b="1" dirty="0"/>
          </a:p>
          <a:p>
            <a:pPr marL="82296" indent="0">
              <a:buNone/>
            </a:pPr>
            <a:endParaRPr lang="en-US" b="1" dirty="0"/>
          </a:p>
        </p:txBody>
      </p:sp>
      <p:sp>
        <p:nvSpPr>
          <p:cNvPr id="3" name="Date Placeholder 2"/>
          <p:cNvSpPr>
            <a:spLocks noGrp="1"/>
          </p:cNvSpPr>
          <p:nvPr>
            <p:ph type="dt" sz="half" idx="10"/>
          </p:nvPr>
        </p:nvSpPr>
        <p:spPr/>
        <p:txBody>
          <a:bodyPr/>
          <a:lstStyle/>
          <a:p>
            <a:r>
              <a:rPr lang="en-US" smtClean="0">
                <a:solidFill>
                  <a:prstClr val="black"/>
                </a:solidFill>
              </a:rPr>
              <a:t>8/25/2015</a:t>
            </a:r>
            <a:endParaRPr lang="en-US">
              <a:solidFill>
                <a:prstClr val="black"/>
              </a:solidFill>
            </a:endParaRPr>
          </a:p>
        </p:txBody>
      </p:sp>
      <p:sp>
        <p:nvSpPr>
          <p:cNvPr id="4" name="Slide Number Placeholder 3"/>
          <p:cNvSpPr>
            <a:spLocks noGrp="1"/>
          </p:cNvSpPr>
          <p:nvPr>
            <p:ph type="sldNum" sz="quarter" idx="12"/>
          </p:nvPr>
        </p:nvSpPr>
        <p:spPr/>
        <p:txBody>
          <a:bodyPr/>
          <a:lstStyle/>
          <a:p>
            <a:fld id="{C37A3EC4-1E36-45F4-A402-D0CA41BEB70B}" type="slidenum">
              <a:rPr lang="en-US" smtClean="0">
                <a:solidFill>
                  <a:prstClr val="black"/>
                </a:solidFill>
              </a:rPr>
              <a:pPr/>
              <a:t>21</a:t>
            </a:fld>
            <a:endParaRPr lang="en-US">
              <a:solidFill>
                <a:prstClr val="black"/>
              </a:solidFill>
            </a:endParaRPr>
          </a:p>
        </p:txBody>
      </p:sp>
      <p:sp>
        <p:nvSpPr>
          <p:cNvPr id="5" name="Title 4"/>
          <p:cNvSpPr>
            <a:spLocks noGrp="1"/>
          </p:cNvSpPr>
          <p:nvPr>
            <p:ph type="title"/>
          </p:nvPr>
        </p:nvSpPr>
        <p:spPr/>
        <p:txBody>
          <a:bodyPr>
            <a:normAutofit/>
          </a:bodyPr>
          <a:lstStyle/>
          <a:p>
            <a:r>
              <a:rPr lang="en-US" dirty="0" smtClean="0"/>
              <a:t>Move On When Ready</a:t>
            </a:r>
            <a:endParaRPr lang="en-US" dirty="0"/>
          </a:p>
        </p:txBody>
      </p:sp>
    </p:spTree>
    <p:extLst>
      <p:ext uri="{BB962C8B-B14F-4D97-AF65-F5344CB8AC3E}">
        <p14:creationId xmlns:p14="http://schemas.microsoft.com/office/powerpoint/2010/main" val="1690816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rPr>
              <a:t>Teacher Recruitment, Retention and Compensation Subcommittee </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October 22, 2015</a:t>
            </a:r>
          </a:p>
        </p:txBody>
      </p:sp>
    </p:spTree>
    <p:extLst>
      <p:ext uri="{BB962C8B-B14F-4D97-AF65-F5344CB8AC3E}">
        <p14:creationId xmlns:p14="http://schemas.microsoft.com/office/powerpoint/2010/main" val="4280882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 </a:t>
            </a:r>
          </a:p>
          <a:p>
            <a:pPr marL="0" indent="0">
              <a:buNone/>
            </a:pPr>
            <a:r>
              <a:rPr lang="en-US" dirty="0" smtClean="0"/>
              <a:t>While recommending no changes should be made to the Teacher Retirement System (TRS) of Georgia for current members of the profession, it is noted that more study of the system and potential future changes is warranted. </a:t>
            </a:r>
          </a:p>
          <a:p>
            <a:endParaRPr lang="en-US" b="1" dirty="0" smtClean="0"/>
          </a:p>
          <a:p>
            <a:r>
              <a:rPr lang="en-US" b="1" dirty="0" smtClean="0"/>
              <a:t>Rationale</a:t>
            </a:r>
          </a:p>
          <a:p>
            <a:pPr marL="0" indent="0">
              <a:buNone/>
            </a:pPr>
            <a:r>
              <a:rPr lang="en-US" dirty="0" smtClean="0"/>
              <a:t>While TRS is one of the best run educator retirement programs in the nation, changing needs of the teaching population and a desire for continued program viability require further study by the retirement committees of the General Assembly. </a:t>
            </a:r>
            <a:endParaRPr lang="en-US" dirty="0"/>
          </a:p>
        </p:txBody>
      </p:sp>
      <p:sp>
        <p:nvSpPr>
          <p:cNvPr id="2" name="Title 1"/>
          <p:cNvSpPr>
            <a:spLocks noGrp="1"/>
          </p:cNvSpPr>
          <p:nvPr>
            <p:ph type="title"/>
          </p:nvPr>
        </p:nvSpPr>
        <p:spPr/>
        <p:txBody>
          <a:bodyPr>
            <a:normAutofit/>
          </a:bodyPr>
          <a:lstStyle/>
          <a:p>
            <a:r>
              <a:rPr lang="en-US" dirty="0" smtClean="0"/>
              <a:t>Teacher Recruitment, Retention and Compensation Subcommittee</a:t>
            </a:r>
            <a:endParaRPr lang="en-US" dirty="0"/>
          </a:p>
        </p:txBody>
      </p:sp>
    </p:spTree>
    <p:extLst>
      <p:ext uri="{BB962C8B-B14F-4D97-AF65-F5344CB8AC3E}">
        <p14:creationId xmlns:p14="http://schemas.microsoft.com/office/powerpoint/2010/main" val="3786918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393"/>
            <a:ext cx="8229600" cy="4083900"/>
          </a:xfrm>
        </p:spPr>
        <p:txBody>
          <a:bodyPr/>
          <a:lstStyle/>
          <a:p>
            <a:r>
              <a:rPr lang="en-US" b="1" dirty="0" smtClean="0"/>
              <a:t>Recommendation</a:t>
            </a:r>
          </a:p>
          <a:p>
            <a:pPr marL="0" indent="0">
              <a:buNone/>
            </a:pPr>
            <a:r>
              <a:rPr lang="en-US" dirty="0" smtClean="0"/>
              <a:t>Increase the amount of the base teacher salary.</a:t>
            </a:r>
          </a:p>
          <a:p>
            <a:endParaRPr lang="en-US" b="1" dirty="0" smtClean="0"/>
          </a:p>
          <a:p>
            <a:r>
              <a:rPr lang="en-US" b="1" dirty="0" smtClean="0"/>
              <a:t>Rationale</a:t>
            </a:r>
          </a:p>
          <a:p>
            <a:pPr marL="0" indent="0">
              <a:buNone/>
            </a:pPr>
            <a:r>
              <a:rPr lang="en-US" dirty="0" smtClean="0"/>
              <a:t>The current base salary of $33,424 in Georgia holds a detrimental effect on recruitment and retention efforts. With over a 16% decline in enrollment in teacher preparation programs in Georgia in the last five years, it is imperative for the state to make a statement, through compensation, that teaching is viewed as a worthy profession.</a:t>
            </a: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3375464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6097"/>
            <a:ext cx="8229600" cy="4131196"/>
          </a:xfrm>
        </p:spPr>
        <p:txBody>
          <a:bodyPr>
            <a:normAutofit/>
          </a:bodyPr>
          <a:lstStyle/>
          <a:p>
            <a:r>
              <a:rPr lang="en-US" b="1" dirty="0" smtClean="0"/>
              <a:t>Recommendation</a:t>
            </a:r>
          </a:p>
          <a:p>
            <a:pPr marL="0" indent="0">
              <a:buNone/>
            </a:pPr>
            <a:r>
              <a:rPr lang="en-US" dirty="0" smtClean="0"/>
              <a:t>Investigate a state-based funding program to allow for compensation of classroom instructors who supervise </a:t>
            </a:r>
            <a:r>
              <a:rPr lang="en-US" dirty="0"/>
              <a:t>t</a:t>
            </a:r>
            <a:r>
              <a:rPr lang="en-US" dirty="0" smtClean="0"/>
              <a:t>eacher interns. </a:t>
            </a:r>
          </a:p>
          <a:p>
            <a:endParaRPr lang="en-US" b="1" dirty="0" smtClean="0"/>
          </a:p>
          <a:p>
            <a:r>
              <a:rPr lang="en-US" b="1" dirty="0" smtClean="0"/>
              <a:t>Rationale</a:t>
            </a:r>
          </a:p>
          <a:p>
            <a:pPr marL="0" indent="0">
              <a:buNone/>
            </a:pPr>
            <a:r>
              <a:rPr lang="en-US" dirty="0" smtClean="0"/>
              <a:t>Educators who supervise teacher interns play a pivotal role in ensuring high quality instructors in each classroom.  As mentorship and positive supervision are key to the future development of the teaching profession, the state should incentivize the most effective educators to serve in these roles. </a:t>
            </a:r>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4249246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47041"/>
            <a:ext cx="8229600" cy="4060252"/>
          </a:xfrm>
        </p:spPr>
        <p:txBody>
          <a:bodyPr>
            <a:normAutofit/>
          </a:bodyPr>
          <a:lstStyle/>
          <a:p>
            <a:r>
              <a:rPr lang="en-US" b="1" dirty="0" smtClean="0"/>
              <a:t>Recommendation</a:t>
            </a:r>
          </a:p>
          <a:p>
            <a:pPr marL="0" indent="0">
              <a:buNone/>
            </a:pPr>
            <a:r>
              <a:rPr lang="en-US" dirty="0" smtClean="0"/>
              <a:t>Study the possibility of creating a Service Cancellable Loan program for education graduates of the University System of Georgia, and should recognize teaching as a High Demand Workforce Initiative in Georgia. </a:t>
            </a:r>
          </a:p>
          <a:p>
            <a:endParaRPr lang="en-US" b="1" dirty="0" smtClean="0"/>
          </a:p>
          <a:p>
            <a:r>
              <a:rPr lang="en-US" b="1" dirty="0" smtClean="0"/>
              <a:t>Rationale</a:t>
            </a:r>
          </a:p>
          <a:p>
            <a:pPr marL="0" indent="0">
              <a:buNone/>
            </a:pPr>
            <a:r>
              <a:rPr lang="en-US" dirty="0" smtClean="0"/>
              <a:t>As the state climbs out of the economic pitfalls of the Great Recession, more high-quality teachers will be necessary to fulfill demand in Georgia. Through incentives, educators will be likely to stay and teach in the state in which they received their degrees.  </a:t>
            </a: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1360710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82296" indent="0">
              <a:buNone/>
            </a:pPr>
            <a:r>
              <a:rPr lang="en-US" dirty="0" smtClean="0"/>
              <a:t>Keep as a top priority of the education community the preservation of teacher planning time. To monitor implementation, the climate survey for LKES should have a question related to how well principals protect teacher planning time.</a:t>
            </a:r>
          </a:p>
          <a:p>
            <a:endParaRPr lang="en-US" b="1" dirty="0" smtClean="0"/>
          </a:p>
          <a:p>
            <a:r>
              <a:rPr lang="en-US" b="1" dirty="0" smtClean="0"/>
              <a:t>Rationale</a:t>
            </a:r>
          </a:p>
          <a:p>
            <a:pPr marL="0" indent="0">
              <a:buNone/>
            </a:pPr>
            <a:r>
              <a:rPr lang="en-US" dirty="0"/>
              <a:t>In the multiple teacher input sessions conducted around Georgia in conjunction with the work of the ERC, educators stated that the maintenance of adequate planning time was a topic of major concern. </a:t>
            </a:r>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620931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99745"/>
            <a:ext cx="8229600" cy="4107548"/>
          </a:xfrm>
        </p:spPr>
        <p:txBody>
          <a:bodyPr/>
          <a:lstStyle/>
          <a:p>
            <a:r>
              <a:rPr lang="en-US" b="1" dirty="0" smtClean="0"/>
              <a:t>Recommendation</a:t>
            </a:r>
          </a:p>
          <a:p>
            <a:pPr marL="0" indent="0">
              <a:buNone/>
            </a:pPr>
            <a:r>
              <a:rPr lang="en-US" dirty="0" smtClean="0"/>
              <a:t>Develop multiple sample teacher compensation models from which districts may choose. </a:t>
            </a:r>
          </a:p>
          <a:p>
            <a:endParaRPr lang="en-US" b="1" dirty="0" smtClean="0"/>
          </a:p>
          <a:p>
            <a:r>
              <a:rPr lang="en-US" b="1" dirty="0" smtClean="0"/>
              <a:t>Rationale</a:t>
            </a:r>
          </a:p>
          <a:p>
            <a:pPr marL="0" indent="0">
              <a:buNone/>
            </a:pPr>
            <a:r>
              <a:rPr lang="en-US" dirty="0" smtClean="0"/>
              <a:t>The subcommittee believes that alternative teacher compensation approaches can help to attract, retain and maximize the effectiveness of educators around the state. With multiple models, districts can have the flexibility to choose the model that meets their own set of unique needs. </a:t>
            </a: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140075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6097"/>
            <a:ext cx="8229600" cy="4131196"/>
          </a:xfrm>
        </p:spPr>
        <p:txBody>
          <a:bodyPr>
            <a:normAutofit/>
          </a:bodyPr>
          <a:lstStyle/>
          <a:p>
            <a:r>
              <a:rPr lang="en-US" b="1" dirty="0" smtClean="0"/>
              <a:t>Recommendation</a:t>
            </a:r>
          </a:p>
          <a:p>
            <a:pPr marL="0" indent="0">
              <a:buNone/>
            </a:pPr>
            <a:r>
              <a:rPr lang="en-US" dirty="0" smtClean="0"/>
              <a:t>Modify the Teacher Keys Effectiveness Systems to allow for flexibility in implementation, including fewer classroom observations for the most effective teachers. </a:t>
            </a:r>
          </a:p>
          <a:p>
            <a:endParaRPr lang="en-US" b="1" dirty="0" smtClean="0"/>
          </a:p>
          <a:p>
            <a:r>
              <a:rPr lang="en-US" b="1" dirty="0" smtClean="0"/>
              <a:t>Rationale</a:t>
            </a:r>
          </a:p>
          <a:p>
            <a:pPr marL="0" indent="0">
              <a:buNone/>
            </a:pPr>
            <a:r>
              <a:rPr lang="en-US" dirty="0" smtClean="0"/>
              <a:t>After a baseline of good evaluations has been established and proficient and exemplary teachers have been identified, the number of observations and walkthroughs should be reduced per teacher to allow greater focus to be placed on improving the performance of less experienced or </a:t>
            </a:r>
            <a:r>
              <a:rPr lang="en-US" dirty="0" smtClean="0"/>
              <a:t>less effective </a:t>
            </a:r>
            <a:r>
              <a:rPr lang="en-US" dirty="0" smtClean="0"/>
              <a:t>instructors. </a:t>
            </a: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1935766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Funding Formula Subcommittee </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October 22, 2015</a:t>
            </a:r>
          </a:p>
        </p:txBody>
      </p:sp>
    </p:spTree>
    <p:extLst>
      <p:ext uri="{BB962C8B-B14F-4D97-AF65-F5344CB8AC3E}">
        <p14:creationId xmlns:p14="http://schemas.microsoft.com/office/powerpoint/2010/main" val="454918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393"/>
            <a:ext cx="8229600" cy="4083900"/>
          </a:xfrm>
        </p:spPr>
        <p:txBody>
          <a:bodyPr>
            <a:normAutofit/>
          </a:bodyPr>
          <a:lstStyle/>
          <a:p>
            <a:r>
              <a:rPr lang="en-US" b="1" dirty="0" smtClean="0"/>
              <a:t>Recommendation</a:t>
            </a:r>
          </a:p>
          <a:p>
            <a:pPr marL="0" indent="0">
              <a:buNone/>
            </a:pPr>
            <a:r>
              <a:rPr lang="en-US" dirty="0" smtClean="0"/>
              <a:t>Develop strong induction programs and encourage teacher mentorship programs in all charters and strategic contracts. Grants should be made available to districts which communicate a clear and consistent program of induction support. </a:t>
            </a:r>
          </a:p>
          <a:p>
            <a:endParaRPr lang="en-US" b="1" dirty="0" smtClean="0"/>
          </a:p>
          <a:p>
            <a:r>
              <a:rPr lang="en-US" b="1" dirty="0" smtClean="0"/>
              <a:t>Rationale</a:t>
            </a:r>
          </a:p>
          <a:p>
            <a:pPr marL="0" indent="0">
              <a:buNone/>
            </a:pPr>
            <a:r>
              <a:rPr lang="en-US" dirty="0" smtClean="0"/>
              <a:t>Due to declining enrollment in Teacher Preparation Programs and an increase in attrition rates, it is imperative that support be given to teachers through strong induction programs. </a:t>
            </a: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2902224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9255"/>
            <a:ext cx="8229600" cy="4690242"/>
          </a:xfrm>
        </p:spPr>
        <p:txBody>
          <a:bodyPr>
            <a:normAutofit/>
          </a:bodyPr>
          <a:lstStyle/>
          <a:p>
            <a:r>
              <a:rPr lang="en-US" b="1" dirty="0" smtClean="0"/>
              <a:t>Recommendation</a:t>
            </a:r>
          </a:p>
          <a:p>
            <a:pPr marL="0" indent="0">
              <a:buNone/>
            </a:pPr>
            <a:r>
              <a:rPr lang="en-US" dirty="0" smtClean="0"/>
              <a:t>Respect teachers’ instructional time by minimizing the number of additional requirements beyond instruction. </a:t>
            </a:r>
          </a:p>
          <a:p>
            <a:endParaRPr lang="en-US" b="1" dirty="0" smtClean="0"/>
          </a:p>
          <a:p>
            <a:r>
              <a:rPr lang="en-US" b="1" dirty="0" smtClean="0"/>
              <a:t>Rationale</a:t>
            </a:r>
          </a:p>
          <a:p>
            <a:pPr marL="0" indent="0">
              <a:buNone/>
            </a:pPr>
            <a:r>
              <a:rPr lang="en-US" dirty="0" smtClean="0"/>
              <a:t>During teacher input sessions, educators expressed concerns over demands placed upon them outside of the realm of classroom instruction. Suggestions for protecting instructional time include returning </a:t>
            </a:r>
            <a:r>
              <a:rPr lang="en-US" dirty="0"/>
              <a:t>to a standard curricular adoption cycle, </a:t>
            </a:r>
            <a:r>
              <a:rPr lang="en-US" dirty="0" smtClean="0"/>
              <a:t>maintaining </a:t>
            </a:r>
            <a:r>
              <a:rPr lang="en-US" dirty="0"/>
              <a:t>a high threshold for any newly proposed requirements, and </a:t>
            </a:r>
            <a:r>
              <a:rPr lang="en-US" dirty="0" smtClean="0"/>
              <a:t>making SLO </a:t>
            </a:r>
            <a:r>
              <a:rPr lang="en-US" dirty="0"/>
              <a:t>assessments more consistent throughout the state. Also, the PSC, State Board and DOE should continue to promote career ladder opportunities for teachers.</a:t>
            </a:r>
          </a:p>
          <a:p>
            <a:pPr marL="0" indent="0">
              <a:buNone/>
            </a:pP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3637558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2903"/>
            <a:ext cx="8229600" cy="4737538"/>
          </a:xfrm>
        </p:spPr>
        <p:txBody>
          <a:bodyPr>
            <a:normAutofit/>
          </a:bodyPr>
          <a:lstStyle/>
          <a:p>
            <a:r>
              <a:rPr lang="en-US" b="1" dirty="0" smtClean="0"/>
              <a:t>Recommendation</a:t>
            </a:r>
            <a:endParaRPr lang="en-US" dirty="0"/>
          </a:p>
          <a:p>
            <a:pPr marL="82296" indent="0">
              <a:buNone/>
            </a:pPr>
            <a:r>
              <a:rPr lang="en-US" dirty="0" smtClean="0"/>
              <a:t>Develop a reimbursement system for costs incurred by GACE exams and </a:t>
            </a:r>
            <a:r>
              <a:rPr lang="en-US" dirty="0" err="1" smtClean="0"/>
              <a:t>edTPA</a:t>
            </a:r>
            <a:r>
              <a:rPr lang="en-US" dirty="0" smtClean="0"/>
              <a:t> for pre-service educators who graduate from the University System of Georgia and sign a contract to teach in a Georgia school. </a:t>
            </a:r>
          </a:p>
          <a:p>
            <a:endParaRPr lang="en-US" b="1" dirty="0" smtClean="0"/>
          </a:p>
          <a:p>
            <a:r>
              <a:rPr lang="en-US" b="1" dirty="0" smtClean="0"/>
              <a:t>Rationale</a:t>
            </a:r>
          </a:p>
          <a:p>
            <a:pPr marL="0" indent="0">
              <a:buNone/>
            </a:pPr>
            <a:r>
              <a:rPr lang="en-US" dirty="0" smtClean="0"/>
              <a:t>Through this program, new educators would encounter a smaller financial impact before beginning their chosen profession. Also, by requiring a contract for placement in a Georgia school, the teachers who choose to remain in Georgia for at least one year will be rewarded. </a:t>
            </a: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3725531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5152"/>
            <a:ext cx="8229600" cy="4202141"/>
          </a:xfrm>
        </p:spPr>
        <p:txBody>
          <a:bodyPr>
            <a:normAutofit/>
          </a:bodyPr>
          <a:lstStyle/>
          <a:p>
            <a:r>
              <a:rPr lang="en-US" b="1" dirty="0" smtClean="0"/>
              <a:t>Recommendation</a:t>
            </a:r>
          </a:p>
          <a:p>
            <a:pPr marL="0" indent="0">
              <a:buNone/>
            </a:pPr>
            <a:r>
              <a:rPr lang="en-US" dirty="0" smtClean="0"/>
              <a:t>Study the </a:t>
            </a:r>
            <a:r>
              <a:rPr lang="en-US" dirty="0"/>
              <a:t>benefits of moving to a full year clinical practice model for </a:t>
            </a:r>
            <a:r>
              <a:rPr lang="en-US" dirty="0" smtClean="0"/>
              <a:t>those pursuing a degree in education from the University System of Georgia, as opposed to a </a:t>
            </a:r>
            <a:r>
              <a:rPr lang="en-US" dirty="0"/>
              <a:t>single semester student teaching model.  </a:t>
            </a:r>
            <a:endParaRPr lang="en-US" dirty="0" smtClean="0"/>
          </a:p>
          <a:p>
            <a:endParaRPr lang="en-US" b="1" dirty="0" smtClean="0"/>
          </a:p>
          <a:p>
            <a:r>
              <a:rPr lang="en-US" b="1" dirty="0" smtClean="0"/>
              <a:t>Rationale</a:t>
            </a:r>
          </a:p>
          <a:p>
            <a:pPr marL="0" indent="0">
              <a:buNone/>
            </a:pPr>
            <a:r>
              <a:rPr lang="en-US" dirty="0" smtClean="0"/>
              <a:t>A year-long clinical practice model would immerse future educators into authentic classroom environments, allowing them to not only integrate advanced education theories and methods into the “real world” of teaching, but also allow them to learn about classroom procedures and culture firsthand. </a:t>
            </a:r>
            <a:endParaRPr lang="en-US" dirty="0"/>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4233166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7172"/>
            <a:ext cx="8229600" cy="3800121"/>
          </a:xfrm>
        </p:spPr>
        <p:txBody>
          <a:bodyPr/>
          <a:lstStyle/>
          <a:p>
            <a:r>
              <a:rPr lang="en-US" b="1" dirty="0" smtClean="0"/>
              <a:t>Recommendation</a:t>
            </a:r>
          </a:p>
          <a:p>
            <a:pPr marL="0" indent="0">
              <a:buNone/>
            </a:pPr>
            <a:r>
              <a:rPr lang="en-US" dirty="0" smtClean="0"/>
              <a:t>Create a statewide media campaign to promote the positive and beneficial aspects of the teaching profession. </a:t>
            </a:r>
          </a:p>
          <a:p>
            <a:endParaRPr lang="en-US" b="1" dirty="0" smtClean="0"/>
          </a:p>
          <a:p>
            <a:r>
              <a:rPr lang="en-US" b="1" dirty="0" smtClean="0"/>
              <a:t>Rationale</a:t>
            </a:r>
            <a:endParaRPr lang="en-US" b="1" dirty="0"/>
          </a:p>
          <a:p>
            <a:pPr marL="0" indent="0">
              <a:buNone/>
            </a:pPr>
            <a:r>
              <a:rPr lang="en-US" dirty="0" smtClean="0"/>
              <a:t>To increase retention and recruitment, the state should highlight the positive impacts and rewards of the teaching profession and focus on changing the perception of the value of educators in our society.</a:t>
            </a:r>
          </a:p>
        </p:txBody>
      </p:sp>
      <p:sp>
        <p:nvSpPr>
          <p:cNvPr id="2" name="Title 1"/>
          <p:cNvSpPr>
            <a:spLocks noGrp="1"/>
          </p:cNvSpPr>
          <p:nvPr>
            <p:ph type="title"/>
          </p:nvPr>
        </p:nvSpPr>
        <p:spPr/>
        <p:txBody>
          <a:bodyPr>
            <a:normAutofit/>
          </a:bodyPr>
          <a:lstStyle/>
          <a:p>
            <a:r>
              <a:rPr lang="en-US" dirty="0"/>
              <a:t>Teacher Recruitment, Retention and Compensation Subcommittee</a:t>
            </a:r>
          </a:p>
        </p:txBody>
      </p:sp>
    </p:spTree>
    <p:extLst>
      <p:ext uri="{BB962C8B-B14F-4D97-AF65-F5344CB8AC3E}">
        <p14:creationId xmlns:p14="http://schemas.microsoft.com/office/powerpoint/2010/main" val="4127605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Educational Options, School Choice Subcommittee </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October 22, 2015</a:t>
            </a:r>
          </a:p>
        </p:txBody>
      </p:sp>
    </p:spTree>
    <p:extLst>
      <p:ext uri="{BB962C8B-B14F-4D97-AF65-F5344CB8AC3E}">
        <p14:creationId xmlns:p14="http://schemas.microsoft.com/office/powerpoint/2010/main" val="27720119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0" indent="0">
              <a:buNone/>
            </a:pPr>
            <a:r>
              <a:rPr lang="en-US" dirty="0" smtClean="0"/>
              <a:t>Increase access to affordable facility options for charter schools in Georgia</a:t>
            </a:r>
            <a:r>
              <a:rPr lang="en-US" dirty="0"/>
              <a:t> </a:t>
            </a:r>
            <a:r>
              <a:rPr lang="en-US" dirty="0" smtClean="0"/>
              <a:t>by clarifying </a:t>
            </a:r>
            <a:r>
              <a:rPr lang="en-US" dirty="0"/>
              <a:t>key </a:t>
            </a:r>
            <a:r>
              <a:rPr lang="en-US" dirty="0" smtClean="0"/>
              <a:t>terms in OCGA 20-2-2068.2 such as “unused facilities”, establishing </a:t>
            </a:r>
            <a:r>
              <a:rPr lang="en-US" dirty="0"/>
              <a:t>an appeals process for </a:t>
            </a:r>
            <a:r>
              <a:rPr lang="en-US" dirty="0" smtClean="0"/>
              <a:t>conflicts, </a:t>
            </a:r>
            <a:r>
              <a:rPr lang="en-US" dirty="0"/>
              <a:t>and expanding the statewide competitive grant fund for charter facility </a:t>
            </a:r>
            <a:r>
              <a:rPr lang="en-US" dirty="0" smtClean="0"/>
              <a:t>expenses. Also, any property owned or leased by a non-profit for use by a charter school should be considered public property under O.C.G.A. 48-5-41.</a:t>
            </a:r>
            <a:endParaRPr lang="en-US" b="1" dirty="0" smtClean="0"/>
          </a:p>
          <a:p>
            <a:endParaRPr lang="en-US" b="1" dirty="0" smtClean="0"/>
          </a:p>
          <a:p>
            <a:r>
              <a:rPr lang="en-US" b="1" dirty="0" smtClean="0"/>
              <a:t>Rationale</a:t>
            </a:r>
          </a:p>
          <a:p>
            <a:pPr marL="0" indent="0">
              <a:buNone/>
            </a:pPr>
            <a:r>
              <a:rPr lang="en-US" dirty="0" smtClean="0"/>
              <a:t>Each of the components of this recommendation will facilitate increased access to affordable facility options for charter schools.</a:t>
            </a:r>
            <a:endParaRPr lang="en-US" dirty="0"/>
          </a:p>
        </p:txBody>
      </p:sp>
      <p:sp>
        <p:nvSpPr>
          <p:cNvPr id="2" name="Title 1"/>
          <p:cNvSpPr>
            <a:spLocks noGrp="1"/>
          </p:cNvSpPr>
          <p:nvPr>
            <p:ph type="title"/>
          </p:nvPr>
        </p:nvSpPr>
        <p:spPr/>
        <p:txBody>
          <a:bodyPr>
            <a:normAutofit/>
          </a:bodyPr>
          <a:lstStyle/>
          <a:p>
            <a:r>
              <a:rPr lang="en-US" dirty="0" smtClean="0"/>
              <a:t>Educational Options, School Choice Subcommittee</a:t>
            </a:r>
            <a:endParaRPr lang="en-US" dirty="0"/>
          </a:p>
        </p:txBody>
      </p:sp>
    </p:spTree>
    <p:extLst>
      <p:ext uri="{BB962C8B-B14F-4D97-AF65-F5344CB8AC3E}">
        <p14:creationId xmlns:p14="http://schemas.microsoft.com/office/powerpoint/2010/main" val="35478598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59876"/>
            <a:ext cx="8229600" cy="3847417"/>
          </a:xfrm>
        </p:spPr>
        <p:txBody>
          <a:bodyPr>
            <a:normAutofit/>
          </a:bodyPr>
          <a:lstStyle/>
          <a:p>
            <a:r>
              <a:rPr lang="en-US" b="1" dirty="0" smtClean="0"/>
              <a:t>Recommendation</a:t>
            </a:r>
          </a:p>
          <a:p>
            <a:pPr marL="82296" indent="0">
              <a:buNone/>
            </a:pPr>
            <a:r>
              <a:rPr lang="en-US" dirty="0" smtClean="0"/>
              <a:t>Charter schools should be equitably funded.</a:t>
            </a:r>
          </a:p>
          <a:p>
            <a:pPr marL="82296" indent="0">
              <a:buNone/>
            </a:pPr>
            <a:endParaRPr lang="en-US" b="1" dirty="0" smtClean="0"/>
          </a:p>
          <a:p>
            <a:r>
              <a:rPr lang="en-US" b="1" dirty="0" smtClean="0"/>
              <a:t>Rationale</a:t>
            </a:r>
          </a:p>
          <a:p>
            <a:pPr marL="82296" indent="0">
              <a:buNone/>
            </a:pPr>
            <a:r>
              <a:rPr lang="en-US" dirty="0" smtClean="0"/>
              <a:t>Charter schools are a public school choice for students across the state and therefore should be funded equitably to ensure the ongoing viability and continued growth of quality student options.</a:t>
            </a:r>
          </a:p>
          <a:p>
            <a:pPr marL="82296" indent="0">
              <a:buNone/>
            </a:pPr>
            <a:endParaRPr lang="en-US" dirty="0" smtClean="0"/>
          </a:p>
        </p:txBody>
      </p:sp>
      <p:sp>
        <p:nvSpPr>
          <p:cNvPr id="2" name="Title 1"/>
          <p:cNvSpPr>
            <a:spLocks noGrp="1"/>
          </p:cNvSpPr>
          <p:nvPr>
            <p:ph type="title"/>
          </p:nvPr>
        </p:nvSpPr>
        <p:spPr/>
        <p:txBody>
          <a:bodyPr>
            <a:normAutofit/>
          </a:bodyPr>
          <a:lstStyle/>
          <a:p>
            <a:r>
              <a:rPr lang="en-US" dirty="0" smtClean="0"/>
              <a:t>Educational Options, School Choice Subcommittee</a:t>
            </a:r>
            <a:endParaRPr lang="en-US" dirty="0"/>
          </a:p>
        </p:txBody>
      </p:sp>
    </p:spTree>
    <p:extLst>
      <p:ext uri="{BB962C8B-B14F-4D97-AF65-F5344CB8AC3E}">
        <p14:creationId xmlns:p14="http://schemas.microsoft.com/office/powerpoint/2010/main" val="17558326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4832760"/>
          </a:xfrm>
        </p:spPr>
        <p:txBody>
          <a:bodyPr>
            <a:normAutofit/>
          </a:bodyPr>
          <a:lstStyle/>
          <a:p>
            <a:r>
              <a:rPr lang="en-US" b="1" dirty="0" smtClean="0"/>
              <a:t>Recommendation</a:t>
            </a:r>
          </a:p>
          <a:p>
            <a:pPr marL="0" indent="0">
              <a:buNone/>
            </a:pPr>
            <a:r>
              <a:rPr lang="en-US" dirty="0" smtClean="0"/>
              <a:t>Ensure that local districts give charter schools a proportional share of Title I, Title II and IDEA funds, or by mutual agreement, a proportional share of in-kind services and the amounts are communicated through the development of allotment sheets which include federal funds for all charter schools.</a:t>
            </a:r>
          </a:p>
          <a:p>
            <a:pPr marL="0" indent="0">
              <a:buNone/>
            </a:pPr>
            <a:endParaRPr lang="en-US" dirty="0" smtClean="0"/>
          </a:p>
          <a:p>
            <a:r>
              <a:rPr lang="en-US" b="1" dirty="0" smtClean="0"/>
              <a:t>Rationale</a:t>
            </a:r>
          </a:p>
          <a:p>
            <a:pPr marL="0" indent="0">
              <a:buNone/>
            </a:pPr>
            <a:r>
              <a:rPr lang="en-US" dirty="0" smtClean="0"/>
              <a:t>Lawfully established and maintained charter systems have the right to equitable funding under the law. Additional guidance and direction is needed to ensure that state and federal fund source are allocated to charter schools equitably.  </a:t>
            </a:r>
            <a:endParaRPr lang="en-US"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33831617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82296" indent="0">
              <a:buNone/>
            </a:pPr>
            <a:r>
              <a:rPr lang="en-US" dirty="0" smtClean="0"/>
              <a:t>Require all charter contracts or charter contract renewals to include language that allows the charter school to elect the SCSC as an authorizer if the local authorizer fails to materially comply with the Georgia authorizer code.</a:t>
            </a:r>
          </a:p>
          <a:p>
            <a:pPr marL="82296" indent="0">
              <a:buNone/>
            </a:pPr>
            <a:endParaRPr lang="en-US" b="1" dirty="0" smtClean="0"/>
          </a:p>
          <a:p>
            <a:r>
              <a:rPr lang="en-US" b="1" dirty="0" smtClean="0"/>
              <a:t>Rationale</a:t>
            </a:r>
          </a:p>
          <a:p>
            <a:pPr marL="82296" indent="0">
              <a:buNone/>
            </a:pPr>
            <a:r>
              <a:rPr lang="en-US" dirty="0" smtClean="0"/>
              <a:t>High quality authorizer practices are integral to providing quality charter school options for students.  This will enable charter schools to petition the SCSC as an alternate authorizer if their local authorizer fails to implement a state code of best practices.</a:t>
            </a:r>
          </a:p>
          <a:p>
            <a:pPr marL="82296" indent="0">
              <a:buNone/>
            </a:pPr>
            <a:endParaRPr lang="en-US" dirty="0" smtClean="0"/>
          </a:p>
        </p:txBody>
      </p:sp>
      <p:sp>
        <p:nvSpPr>
          <p:cNvPr id="2" name="Title 1"/>
          <p:cNvSpPr>
            <a:spLocks noGrp="1"/>
          </p:cNvSpPr>
          <p:nvPr>
            <p:ph type="title"/>
          </p:nvPr>
        </p:nvSpPr>
        <p:spPr/>
        <p:txBody>
          <a:bodyPr>
            <a:normAutofit/>
          </a:bodyPr>
          <a:lstStyle/>
          <a:p>
            <a:r>
              <a:rPr lang="en-US" dirty="0" smtClean="0"/>
              <a:t>Educational Options, School Choice Subcommittee</a:t>
            </a:r>
            <a:endParaRPr lang="en-US" dirty="0"/>
          </a:p>
        </p:txBody>
      </p:sp>
    </p:spTree>
    <p:extLst>
      <p:ext uri="{BB962C8B-B14F-4D97-AF65-F5344CB8AC3E}">
        <p14:creationId xmlns:p14="http://schemas.microsoft.com/office/powerpoint/2010/main" val="1093877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b="1" dirty="0" smtClean="0"/>
              <a:t>A comprehensive review of the preliminary consensus of recommendations from the Funding Formula Committee will be sent to each Commission member following the next committee meeting on February 28, 2015.</a:t>
            </a:r>
            <a:endParaRPr lang="en-US" b="1" dirty="0"/>
          </a:p>
        </p:txBody>
      </p:sp>
      <p:sp>
        <p:nvSpPr>
          <p:cNvPr id="4" name="Title 3"/>
          <p:cNvSpPr>
            <a:spLocks noGrp="1"/>
          </p:cNvSpPr>
          <p:nvPr>
            <p:ph type="title"/>
          </p:nvPr>
        </p:nvSpPr>
        <p:spPr/>
        <p:txBody>
          <a:bodyPr/>
          <a:lstStyle/>
          <a:p>
            <a:r>
              <a:rPr lang="en-US" dirty="0" smtClean="0"/>
              <a:t>Funding Formula Subcommittee</a:t>
            </a:r>
            <a:endParaRPr lang="en-US" dirty="0"/>
          </a:p>
        </p:txBody>
      </p:sp>
    </p:spTree>
    <p:extLst>
      <p:ext uri="{BB962C8B-B14F-4D97-AF65-F5344CB8AC3E}">
        <p14:creationId xmlns:p14="http://schemas.microsoft.com/office/powerpoint/2010/main" val="366893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82296" indent="0">
              <a:buNone/>
            </a:pPr>
            <a:r>
              <a:rPr lang="en-US" dirty="0" smtClean="0"/>
              <a:t>Codify a presumptive termination/non-renewal provision for any charter school that performs in the bottom quartile of the state AND local government in statewide student performance tests for three consecutive years absent exceptional circumstances (as defined in state rule).</a:t>
            </a:r>
            <a:endParaRPr lang="en-US" b="1" dirty="0" smtClean="0"/>
          </a:p>
          <a:p>
            <a:endParaRPr lang="en-US" b="1" dirty="0" smtClean="0"/>
          </a:p>
          <a:p>
            <a:r>
              <a:rPr lang="en-US" b="1" dirty="0" smtClean="0"/>
              <a:t>Rationale</a:t>
            </a:r>
            <a:endParaRPr lang="en-US" dirty="0"/>
          </a:p>
          <a:p>
            <a:pPr marL="82296" indent="0">
              <a:buNone/>
            </a:pPr>
            <a:r>
              <a:rPr lang="en-US" dirty="0" smtClean="0"/>
              <a:t>Increasing accountability for both charter schools and local authorizers will ensure that only quality charter schools continue as options for Georgia students.</a:t>
            </a:r>
          </a:p>
        </p:txBody>
      </p:sp>
      <p:sp>
        <p:nvSpPr>
          <p:cNvPr id="2" name="Title 1"/>
          <p:cNvSpPr>
            <a:spLocks noGrp="1"/>
          </p:cNvSpPr>
          <p:nvPr>
            <p:ph type="title"/>
          </p:nvPr>
        </p:nvSpPr>
        <p:spPr/>
        <p:txBody>
          <a:bodyPr>
            <a:normAutofit/>
          </a:bodyPr>
          <a:lstStyle/>
          <a:p>
            <a:r>
              <a:rPr lang="en-US" dirty="0" smtClean="0"/>
              <a:t>Educational Options, School Choice Subcommittee</a:t>
            </a:r>
            <a:endParaRPr lang="en-US" dirty="0"/>
          </a:p>
        </p:txBody>
      </p:sp>
    </p:spTree>
    <p:extLst>
      <p:ext uri="{BB962C8B-B14F-4D97-AF65-F5344CB8AC3E}">
        <p14:creationId xmlns:p14="http://schemas.microsoft.com/office/powerpoint/2010/main" val="3952649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Recommendation</a:t>
            </a:r>
          </a:p>
          <a:p>
            <a:pPr marL="0" indent="0">
              <a:buNone/>
            </a:pPr>
            <a:r>
              <a:rPr lang="en-US" dirty="0" smtClean="0"/>
              <a:t>Establish an authorizer code based upon NACSA’s Principles and Standards for Charter School Authorizing, require authorizers to be trained on the code, and have a third party annually report the status of authorizer compliance to the General Assembly.</a:t>
            </a:r>
          </a:p>
          <a:p>
            <a:pPr marL="0" indent="0">
              <a:buNone/>
            </a:pPr>
            <a:endParaRPr lang="en-US" dirty="0" smtClean="0"/>
          </a:p>
          <a:p>
            <a:r>
              <a:rPr lang="en-US" b="1" dirty="0" smtClean="0"/>
              <a:t>Rationale</a:t>
            </a:r>
          </a:p>
          <a:p>
            <a:pPr marL="0" indent="0">
              <a:buNone/>
            </a:pPr>
            <a:r>
              <a:rPr lang="en-US" dirty="0" smtClean="0"/>
              <a:t>With the addition of an authorizer code, including all relevant operating, training and reporting structures, charter schools will be held to a greater accountability standard.  High quality authorizer practices are integral to providing quality charter school options for students.</a:t>
            </a:r>
            <a:endParaRPr lang="en-US"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30948949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97269"/>
            <a:ext cx="8229600" cy="4210024"/>
          </a:xfrm>
        </p:spPr>
        <p:txBody>
          <a:bodyPr/>
          <a:lstStyle/>
          <a:p>
            <a:r>
              <a:rPr lang="en-US" b="1" dirty="0" smtClean="0"/>
              <a:t>Recommendation</a:t>
            </a:r>
          </a:p>
          <a:p>
            <a:pPr marL="0" indent="0">
              <a:buNone/>
            </a:pPr>
            <a:r>
              <a:rPr lang="en-US" dirty="0" smtClean="0"/>
              <a:t>Require school districts to balance charter allocations annually so as to include revenues collected in excess of the budget target for that year. </a:t>
            </a:r>
          </a:p>
          <a:p>
            <a:endParaRPr lang="en-US" b="1" dirty="0" smtClean="0"/>
          </a:p>
          <a:p>
            <a:r>
              <a:rPr lang="en-US" b="1" dirty="0" smtClean="0"/>
              <a:t>Rationale</a:t>
            </a:r>
          </a:p>
          <a:p>
            <a:pPr marL="82296" indent="0">
              <a:buNone/>
            </a:pPr>
            <a:r>
              <a:rPr lang="en-US" dirty="0" smtClean="0"/>
              <a:t>Lawfully </a:t>
            </a:r>
            <a:r>
              <a:rPr lang="en-US" dirty="0"/>
              <a:t>established and maintained charter systems have the right to equitable funding under the </a:t>
            </a:r>
            <a:r>
              <a:rPr lang="en-US" dirty="0" smtClean="0"/>
              <a:t>law. </a:t>
            </a:r>
            <a:r>
              <a:rPr lang="en-US" dirty="0"/>
              <a:t>Equitable funding will help to ensure that every Georgia student obtains a high-quality education in the environment best suited for their unique needs. </a:t>
            </a:r>
          </a:p>
          <a:p>
            <a:pPr marL="0" indent="0">
              <a:buNone/>
            </a:pPr>
            <a:endParaRPr lang="en-US" b="1"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23677532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04697"/>
            <a:ext cx="8229600" cy="3902596"/>
          </a:xfrm>
        </p:spPr>
        <p:txBody>
          <a:bodyPr>
            <a:normAutofit/>
          </a:bodyPr>
          <a:lstStyle/>
          <a:p>
            <a:r>
              <a:rPr lang="en-US" b="1" dirty="0" smtClean="0"/>
              <a:t>Recommendation</a:t>
            </a:r>
          </a:p>
          <a:p>
            <a:pPr marL="0" indent="0">
              <a:buNone/>
            </a:pPr>
            <a:r>
              <a:rPr lang="en-US" dirty="0" smtClean="0"/>
              <a:t>Balance pledges to existing Student Scholarship Organizations to actual contributions annually.</a:t>
            </a:r>
          </a:p>
          <a:p>
            <a:pPr marL="0" indent="0">
              <a:buNone/>
            </a:pPr>
            <a:endParaRPr lang="en-US" b="1" dirty="0" smtClean="0"/>
          </a:p>
          <a:p>
            <a:pPr marL="342900" indent="-342900"/>
            <a:r>
              <a:rPr lang="en-US" b="1" dirty="0" smtClean="0"/>
              <a:t>Rationale</a:t>
            </a:r>
          </a:p>
          <a:p>
            <a:pPr marL="0" indent="0">
              <a:buNone/>
            </a:pPr>
            <a:r>
              <a:rPr lang="en-US" dirty="0" smtClean="0"/>
              <a:t>To achieve a more accurate portrayal of the annual use of the tax credit cap, DOE should count actual contributions, as opposed to counting pledges. To allow the full allotment of tax credits available under the program to be used rather than lost when potential donors pledge, but do not fulfill their donations.</a:t>
            </a:r>
            <a:endParaRPr lang="en-US"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35792395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60331"/>
            <a:ext cx="8229600" cy="4493172"/>
          </a:xfrm>
        </p:spPr>
        <p:txBody>
          <a:bodyPr>
            <a:normAutofit/>
          </a:bodyPr>
          <a:lstStyle/>
          <a:p>
            <a:r>
              <a:rPr lang="en-US" b="1" dirty="0" smtClean="0"/>
              <a:t>Recommendation</a:t>
            </a:r>
          </a:p>
          <a:p>
            <a:pPr marL="0" indent="0">
              <a:buNone/>
            </a:pPr>
            <a:r>
              <a:rPr lang="en-US" dirty="0" smtClean="0"/>
              <a:t>Clarify public reporting of the existing tuition tax credit program on the distribution and average amounts of scholarships by income and adjusted for family size per Federal Poverty Level Guidelines.</a:t>
            </a:r>
          </a:p>
          <a:p>
            <a:pPr marL="342900" indent="-342900"/>
            <a:endParaRPr lang="en-US" b="1" dirty="0" smtClean="0"/>
          </a:p>
          <a:p>
            <a:pPr marL="342900" indent="-342900"/>
            <a:r>
              <a:rPr lang="en-US" b="1" dirty="0" smtClean="0"/>
              <a:t>Rationale</a:t>
            </a:r>
          </a:p>
          <a:p>
            <a:pPr marL="0" indent="0">
              <a:buNone/>
            </a:pPr>
            <a:r>
              <a:rPr lang="en-US" dirty="0" smtClean="0"/>
              <a:t>Current reporting is not very useful in understanding the distribution of scholarships by family income level.  This recommendation will clarify the instructions and establish comparability and consistency among SSOs by using annual Federal Poverty Level Guidelines.</a:t>
            </a:r>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17307885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0" indent="0">
              <a:buNone/>
            </a:pPr>
            <a:r>
              <a:rPr lang="en-US" dirty="0" smtClean="0"/>
              <a:t>Adjust the yearly start date for current tax credit scholarship program from its current deadline of January 1 to avoid the holiday interference.</a:t>
            </a:r>
          </a:p>
          <a:p>
            <a:endParaRPr lang="en-US" b="1" dirty="0" smtClean="0"/>
          </a:p>
          <a:p>
            <a:r>
              <a:rPr lang="en-US" b="1" dirty="0" smtClean="0"/>
              <a:t>Rationale</a:t>
            </a:r>
          </a:p>
          <a:p>
            <a:pPr marL="0" indent="0">
              <a:buNone/>
            </a:pPr>
            <a:r>
              <a:rPr lang="en-US" dirty="0" smtClean="0"/>
              <a:t>By adjusting the start date, companies that plan to donate to organizations, but close out their fiscal years before the cap is reached, may have the flexibility to do so. Also, changing the start date from January 1</a:t>
            </a:r>
            <a:r>
              <a:rPr lang="en-US" baseline="30000" dirty="0" smtClean="0"/>
              <a:t>st</a:t>
            </a:r>
            <a:r>
              <a:rPr lang="en-US" dirty="0" smtClean="0"/>
              <a:t>, a state holiday, benefits state employees and donors alike.</a:t>
            </a:r>
          </a:p>
          <a:p>
            <a:pPr marL="0" indent="0">
              <a:buNone/>
            </a:pPr>
            <a:r>
              <a:rPr lang="en-US" b="1" dirty="0" smtClean="0">
                <a:solidFill>
                  <a:srgbClr val="FF0000"/>
                </a:solidFill>
              </a:rPr>
              <a:t>NOTE: </a:t>
            </a:r>
            <a:r>
              <a:rPr lang="en-US" b="1" dirty="0" smtClean="0"/>
              <a:t>DOR has already taken action on this recommendation by changing the annual start date of the existing SSO program. </a:t>
            </a:r>
            <a:endParaRPr lang="en-US" b="1"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41222905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38703"/>
            <a:ext cx="8229600" cy="3768590"/>
          </a:xfrm>
        </p:spPr>
        <p:txBody>
          <a:bodyPr>
            <a:normAutofit/>
          </a:bodyPr>
          <a:lstStyle/>
          <a:p>
            <a:r>
              <a:rPr lang="en-US" b="1" dirty="0" smtClean="0"/>
              <a:t>Recommendation</a:t>
            </a:r>
          </a:p>
          <a:p>
            <a:pPr marL="82296" indent="0">
              <a:buNone/>
            </a:pPr>
            <a:r>
              <a:rPr lang="en-US" dirty="0" smtClean="0"/>
              <a:t>Add race of scholarship recipients to the data SSOs are required to report to the Department of Revenue for existing tuition tax credit program.</a:t>
            </a:r>
          </a:p>
          <a:p>
            <a:pPr marL="342900" indent="-342900"/>
            <a:endParaRPr lang="en-US" b="1" dirty="0" smtClean="0"/>
          </a:p>
          <a:p>
            <a:pPr marL="342900" indent="-342900"/>
            <a:r>
              <a:rPr lang="en-US" b="1" dirty="0" smtClean="0"/>
              <a:t>Rationale</a:t>
            </a:r>
          </a:p>
          <a:p>
            <a:pPr marL="0" indent="0">
              <a:buNone/>
            </a:pPr>
            <a:r>
              <a:rPr lang="en-US" dirty="0" smtClean="0"/>
              <a:t>This recommendation will establish additional transparency in the existing program.</a:t>
            </a:r>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17307417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99745"/>
            <a:ext cx="8229600" cy="4107548"/>
          </a:xfrm>
        </p:spPr>
        <p:txBody>
          <a:bodyPr/>
          <a:lstStyle/>
          <a:p>
            <a:r>
              <a:rPr lang="en-US" b="1" dirty="0" smtClean="0"/>
              <a:t>Recommendation</a:t>
            </a:r>
          </a:p>
          <a:p>
            <a:pPr marL="82296" indent="0">
              <a:buNone/>
            </a:pPr>
            <a:r>
              <a:rPr lang="en-US" dirty="0" smtClean="0"/>
              <a:t>Establish a clear and public reporting system, for both existing programs and any potential new programs, detailing the distribution of scholarships according to income adjusted by family size, per federal poverty guidelines and by average scholarship amount.</a:t>
            </a:r>
          </a:p>
          <a:p>
            <a:endParaRPr lang="en-US" b="1" dirty="0" smtClean="0"/>
          </a:p>
          <a:p>
            <a:r>
              <a:rPr lang="en-US" b="1" dirty="0" smtClean="0"/>
              <a:t>Rationale</a:t>
            </a:r>
            <a:endParaRPr lang="en-US" b="1" dirty="0"/>
          </a:p>
          <a:p>
            <a:pPr marL="0" indent="0">
              <a:buNone/>
            </a:pPr>
            <a:r>
              <a:rPr lang="en-US" dirty="0" smtClean="0"/>
              <a:t>By creating a public reporting system defined by the characteristics above, SSO’s will be held to a </a:t>
            </a:r>
            <a:r>
              <a:rPr lang="en-US" dirty="0"/>
              <a:t>g</a:t>
            </a:r>
            <a:r>
              <a:rPr lang="en-US" dirty="0" smtClean="0"/>
              <a:t>reater accountability standard and will be more transparent.  </a:t>
            </a:r>
            <a:endParaRPr lang="en-US"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37228122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3621"/>
            <a:ext cx="8229600" cy="4233672"/>
          </a:xfrm>
        </p:spPr>
        <p:txBody>
          <a:bodyPr>
            <a:normAutofit lnSpcReduction="10000"/>
          </a:bodyPr>
          <a:lstStyle/>
          <a:p>
            <a:r>
              <a:rPr lang="en-US" b="1" dirty="0" smtClean="0"/>
              <a:t>Recommendation</a:t>
            </a:r>
          </a:p>
          <a:p>
            <a:pPr marL="0" indent="0">
              <a:buNone/>
            </a:pPr>
            <a:r>
              <a:rPr lang="en-US" dirty="0" smtClean="0"/>
              <a:t>Create a new scholarship tax credit program that will serve only children who qualify by direct certification upon their initial application to the program.  </a:t>
            </a:r>
          </a:p>
          <a:p>
            <a:pPr marL="0" indent="0">
              <a:buNone/>
            </a:pPr>
            <a:endParaRPr lang="en-US" dirty="0"/>
          </a:p>
          <a:p>
            <a:r>
              <a:rPr lang="en-US" b="1" dirty="0" smtClean="0"/>
              <a:t>Rationale</a:t>
            </a:r>
          </a:p>
          <a:p>
            <a:pPr marL="82296" indent="0">
              <a:buNone/>
            </a:pPr>
            <a:r>
              <a:rPr lang="en-US" dirty="0" smtClean="0"/>
              <a:t>A new scholarship tax credit program serving only children who qualify by direct certification will ensure that those students with fewer economic resources have a greater </a:t>
            </a:r>
            <a:r>
              <a:rPr lang="en-US" dirty="0" smtClean="0"/>
              <a:t>chance </a:t>
            </a:r>
            <a:r>
              <a:rPr lang="en-US" dirty="0" smtClean="0"/>
              <a:t>to attend a school that best suits their individual needs.  Georgia is the only state with a tuition tax credit scholarship program that does not give preference to students with lower economic resources.</a:t>
            </a:r>
            <a:endParaRPr lang="en-US" dirty="0"/>
          </a:p>
        </p:txBody>
      </p:sp>
      <p:sp>
        <p:nvSpPr>
          <p:cNvPr id="2" name="Title 1"/>
          <p:cNvSpPr>
            <a:spLocks noGrp="1"/>
          </p:cNvSpPr>
          <p:nvPr>
            <p:ph type="title"/>
          </p:nvPr>
        </p:nvSpPr>
        <p:spPr/>
        <p:txBody>
          <a:bodyPr>
            <a:normAutofit/>
          </a:bodyPr>
          <a:lstStyle/>
          <a:p>
            <a:r>
              <a:rPr lang="en-US" dirty="0" smtClean="0"/>
              <a:t>Educational Options, School Choice Subcommittee</a:t>
            </a:r>
            <a:endParaRPr lang="en-US" dirty="0"/>
          </a:p>
        </p:txBody>
      </p:sp>
    </p:spTree>
    <p:extLst>
      <p:ext uri="{BB962C8B-B14F-4D97-AF65-F5344CB8AC3E}">
        <p14:creationId xmlns:p14="http://schemas.microsoft.com/office/powerpoint/2010/main" val="3400183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5179601"/>
          </a:xfrm>
        </p:spPr>
        <p:txBody>
          <a:bodyPr>
            <a:normAutofit/>
          </a:bodyPr>
          <a:lstStyle/>
          <a:p>
            <a:r>
              <a:rPr lang="en-US" b="1" dirty="0" smtClean="0"/>
              <a:t>Recommendation</a:t>
            </a:r>
          </a:p>
          <a:p>
            <a:pPr marL="0" indent="0">
              <a:buNone/>
            </a:pPr>
            <a:r>
              <a:rPr lang="en-US" dirty="0" smtClean="0"/>
              <a:t>Should the General Assembly pursue the creation of Educational Savings Accounts in Georgia, </a:t>
            </a:r>
            <a:r>
              <a:rPr lang="en-US" dirty="0"/>
              <a:t>c</a:t>
            </a:r>
            <a:r>
              <a:rPr lang="en-US" dirty="0" smtClean="0"/>
              <a:t>onsider converting the existing Special Needs Scholarship Program to an ESA. The General Assembly should also consider prioritizing children with greater needs, such as students with disabilities, students from military families, refugee students, English Speakers of Other Languages and students with financial need. </a:t>
            </a:r>
          </a:p>
          <a:p>
            <a:endParaRPr lang="en-US" b="1" dirty="0" smtClean="0"/>
          </a:p>
          <a:p>
            <a:r>
              <a:rPr lang="en-US" b="1" dirty="0" smtClean="0"/>
              <a:t>Rationale</a:t>
            </a:r>
            <a:endParaRPr lang="en-US" b="1" dirty="0" smtClean="0"/>
          </a:p>
          <a:p>
            <a:pPr marL="0" indent="0">
              <a:buNone/>
            </a:pPr>
            <a:r>
              <a:rPr lang="en-US" dirty="0" smtClean="0"/>
              <a:t>Educational Savings Accounts provide flexibility for parents to be able to afford </a:t>
            </a:r>
            <a:r>
              <a:rPr lang="en-US" dirty="0" smtClean="0"/>
              <a:t>for their </a:t>
            </a:r>
            <a:r>
              <a:rPr lang="en-US" dirty="0" smtClean="0"/>
              <a:t>children to experience programs and instructional models that fall outside the traditional realm of private or public school, such as online learning, tutoring and other support services. </a:t>
            </a:r>
            <a:endParaRPr lang="en-US"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1533788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Early Childhood Education Subcommittee</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t>Report to Full Education Reform Commission</a:t>
            </a:r>
          </a:p>
          <a:p>
            <a:r>
              <a:rPr lang="en-US" dirty="0" smtClean="0"/>
              <a:t>October 22, 2015</a:t>
            </a:r>
          </a:p>
        </p:txBody>
      </p:sp>
    </p:spTree>
    <p:extLst>
      <p:ext uri="{BB962C8B-B14F-4D97-AF65-F5344CB8AC3E}">
        <p14:creationId xmlns:p14="http://schemas.microsoft.com/office/powerpoint/2010/main" val="37045808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4667222"/>
          </a:xfrm>
        </p:spPr>
        <p:txBody>
          <a:bodyPr>
            <a:normAutofit lnSpcReduction="10000"/>
          </a:bodyPr>
          <a:lstStyle/>
          <a:p>
            <a:r>
              <a:rPr lang="en-US" b="1" dirty="0" smtClean="0"/>
              <a:t>Recommendation</a:t>
            </a:r>
          </a:p>
          <a:p>
            <a:pPr marL="0" indent="0">
              <a:buNone/>
            </a:pPr>
            <a:r>
              <a:rPr lang="en-US" dirty="0" smtClean="0"/>
              <a:t>Should the General Assembly pursue the creation of an Educational Savings Account program in Georgia, it should ensure academic accountability and transparency by requiring norm-referenced testing, annual parental satisfaction </a:t>
            </a:r>
            <a:r>
              <a:rPr lang="en-US" dirty="0" smtClean="0"/>
              <a:t>surveys, </a:t>
            </a:r>
            <a:r>
              <a:rPr lang="en-US" dirty="0" smtClean="0"/>
              <a:t>and annual audits. It should also establish a strong reporting structure for results of both achievement and financial data.</a:t>
            </a:r>
          </a:p>
          <a:p>
            <a:endParaRPr lang="en-US" b="1" dirty="0" smtClean="0"/>
          </a:p>
          <a:p>
            <a:r>
              <a:rPr lang="en-US" b="1" dirty="0" smtClean="0"/>
              <a:t>Rationale</a:t>
            </a:r>
            <a:endParaRPr lang="en-US" b="1" dirty="0" smtClean="0"/>
          </a:p>
          <a:p>
            <a:pPr marL="0" indent="0">
              <a:buNone/>
            </a:pPr>
            <a:r>
              <a:rPr lang="en-US" dirty="0"/>
              <a:t>Educational Savings Accounts provide flexibility for parents to be able to afford </a:t>
            </a:r>
            <a:r>
              <a:rPr lang="en-US" dirty="0" smtClean="0"/>
              <a:t>for their </a:t>
            </a:r>
            <a:r>
              <a:rPr lang="en-US" dirty="0"/>
              <a:t>children to experience programs and instructional models that fall outside the traditional realm of private or public school, such as online learning, tutoring and other support services. </a:t>
            </a:r>
            <a:r>
              <a:rPr lang="en-US" dirty="0" smtClean="0"/>
              <a:t>Strict accountability and transparency is key to future program success and longevity. </a:t>
            </a:r>
            <a:endParaRPr lang="en-US" dirty="0"/>
          </a:p>
          <a:p>
            <a:pPr marL="0" indent="0">
              <a:buNone/>
            </a:pPr>
            <a:endParaRPr lang="en-US" dirty="0"/>
          </a:p>
        </p:txBody>
      </p:sp>
      <p:sp>
        <p:nvSpPr>
          <p:cNvPr id="2" name="Title 1"/>
          <p:cNvSpPr>
            <a:spLocks noGrp="1"/>
          </p:cNvSpPr>
          <p:nvPr>
            <p:ph type="title"/>
          </p:nvPr>
        </p:nvSpPr>
        <p:spPr/>
        <p:txBody>
          <a:bodyPr>
            <a:normAutofit/>
          </a:bodyPr>
          <a:lstStyle/>
          <a:p>
            <a:r>
              <a:rPr lang="en-US" dirty="0" smtClean="0"/>
              <a:t>Educational Options, School Choice Subcommittee</a:t>
            </a:r>
            <a:endParaRPr lang="en-US" dirty="0"/>
          </a:p>
        </p:txBody>
      </p:sp>
    </p:spTree>
    <p:extLst>
      <p:ext uri="{BB962C8B-B14F-4D97-AF65-F5344CB8AC3E}">
        <p14:creationId xmlns:p14="http://schemas.microsoft.com/office/powerpoint/2010/main" val="34460923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5014063"/>
          </a:xfrm>
        </p:spPr>
        <p:txBody>
          <a:bodyPr>
            <a:normAutofit/>
          </a:bodyPr>
          <a:lstStyle/>
          <a:p>
            <a:r>
              <a:rPr lang="en-US" b="1" dirty="0" smtClean="0"/>
              <a:t>Recommendation</a:t>
            </a:r>
          </a:p>
          <a:p>
            <a:pPr marL="0" indent="0">
              <a:buNone/>
            </a:pPr>
            <a:r>
              <a:rPr lang="en-US" dirty="0"/>
              <a:t>Should the General Assembly pursue the creation of an Educational Savings Account program in Georgia, it should </a:t>
            </a:r>
            <a:r>
              <a:rPr lang="en-US" dirty="0" smtClean="0"/>
              <a:t>allow for funds unused during a child’s K-12 career to be used for future postsecondary credentials. </a:t>
            </a:r>
          </a:p>
          <a:p>
            <a:endParaRPr lang="en-US" b="1" dirty="0" smtClean="0"/>
          </a:p>
          <a:p>
            <a:r>
              <a:rPr lang="en-US" b="1" dirty="0" smtClean="0"/>
              <a:t>Rationale</a:t>
            </a:r>
            <a:endParaRPr lang="en-US" b="1" dirty="0" smtClean="0"/>
          </a:p>
          <a:p>
            <a:pPr marL="0" indent="0">
              <a:buNone/>
            </a:pPr>
            <a:r>
              <a:rPr lang="en-US" dirty="0" smtClean="0"/>
              <a:t>For many families who don’t possess the financial means to send their children to college, yet still require educational services beyond the realm of traditional public or private schooling, a flexible ESA may be one of the only ways to save for higher education. </a:t>
            </a:r>
          </a:p>
          <a:p>
            <a:pPr marL="0" indent="0">
              <a:buNone/>
            </a:pPr>
            <a:endParaRPr lang="en-US" dirty="0"/>
          </a:p>
        </p:txBody>
      </p:sp>
      <p:sp>
        <p:nvSpPr>
          <p:cNvPr id="2" name="Title 1"/>
          <p:cNvSpPr>
            <a:spLocks noGrp="1"/>
          </p:cNvSpPr>
          <p:nvPr>
            <p:ph type="title"/>
          </p:nvPr>
        </p:nvSpPr>
        <p:spPr/>
        <p:txBody>
          <a:bodyPr>
            <a:normAutofit/>
          </a:bodyPr>
          <a:lstStyle/>
          <a:p>
            <a:r>
              <a:rPr lang="en-US" dirty="0" smtClean="0"/>
              <a:t>Educational Options, School Choice Subcommittee</a:t>
            </a:r>
            <a:endParaRPr lang="en-US" dirty="0"/>
          </a:p>
        </p:txBody>
      </p:sp>
    </p:spTree>
    <p:extLst>
      <p:ext uri="{BB962C8B-B14F-4D97-AF65-F5344CB8AC3E}">
        <p14:creationId xmlns:p14="http://schemas.microsoft.com/office/powerpoint/2010/main" val="37168585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30"/>
            <a:ext cx="8229600" cy="4974649"/>
          </a:xfrm>
        </p:spPr>
        <p:txBody>
          <a:bodyPr>
            <a:normAutofit lnSpcReduction="10000"/>
          </a:bodyPr>
          <a:lstStyle/>
          <a:p>
            <a:r>
              <a:rPr lang="en-US" b="1" dirty="0" smtClean="0"/>
              <a:t>Recommendation</a:t>
            </a:r>
          </a:p>
          <a:p>
            <a:pPr marL="0" indent="0">
              <a:buNone/>
            </a:pPr>
            <a:r>
              <a:rPr lang="en-US" dirty="0"/>
              <a:t>Require local school systems that offer PSAT or AP testing to their students to offer such testing equally to students in private schools, NTECs, or home educated students who reside within the school system</a:t>
            </a:r>
            <a:r>
              <a:rPr lang="en-US" dirty="0" smtClean="0"/>
              <a:t>.</a:t>
            </a:r>
            <a:endParaRPr lang="en-US" b="1" dirty="0" smtClean="0"/>
          </a:p>
          <a:p>
            <a:endParaRPr lang="en-US" b="1" dirty="0" smtClean="0"/>
          </a:p>
          <a:p>
            <a:r>
              <a:rPr lang="en-US" b="1" dirty="0" smtClean="0"/>
              <a:t>Rationale</a:t>
            </a:r>
            <a:endParaRPr lang="en-US" b="1" dirty="0" smtClean="0"/>
          </a:p>
          <a:p>
            <a:pPr marL="0" indent="0">
              <a:buNone/>
            </a:pPr>
            <a:r>
              <a:rPr lang="en-US" dirty="0"/>
              <a:t>Unlike the SAT and ACT, which students sign up for directly with the test companies, the PSAT and AP tests are coordinated through the schools at which they are given.  In many Georgia communities, the local school is the only option for taking such tests.  Some schools, however, do not permit students from outside their school to participate, which effectively excludes students in home schools and some private schools from the opportunity to take the PSAT and AP tests.  All schools should offer this opportunity.  </a:t>
            </a:r>
          </a:p>
          <a:p>
            <a:pPr marL="0" indent="0">
              <a:buNone/>
            </a:pPr>
            <a:endParaRPr lang="en-US" b="1"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16579541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17986"/>
            <a:ext cx="8229600" cy="3989307"/>
          </a:xfrm>
        </p:spPr>
        <p:txBody>
          <a:bodyPr>
            <a:normAutofit/>
          </a:bodyPr>
          <a:lstStyle/>
          <a:p>
            <a:r>
              <a:rPr lang="en-US" b="1" dirty="0" smtClean="0"/>
              <a:t>Recommendation</a:t>
            </a:r>
          </a:p>
          <a:p>
            <a:pPr marL="82296" indent="0">
              <a:buNone/>
            </a:pPr>
            <a:r>
              <a:rPr lang="en-US" dirty="0" smtClean="0"/>
              <a:t>Reconsider 2013 amendments to SBOE Rule 160-5-1-.15(1)(a) which redefine accredited schools for purposes of credit transfer and treats accredited Non-Traditional Educational Centers (NTECs) as though they are unaccredited.</a:t>
            </a:r>
          </a:p>
          <a:p>
            <a:endParaRPr lang="en-US" b="1" dirty="0"/>
          </a:p>
          <a:p>
            <a:r>
              <a:rPr lang="en-US" b="1" dirty="0" smtClean="0"/>
              <a:t>Rationale</a:t>
            </a:r>
            <a:endParaRPr lang="en-US" b="1" dirty="0" smtClean="0"/>
          </a:p>
          <a:p>
            <a:pPr marL="0" indent="0">
              <a:buNone/>
            </a:pPr>
            <a:r>
              <a:rPr lang="en-US" dirty="0" smtClean="0"/>
              <a:t>Although many NTECs are unaccredited, those that are accredited should be treated accordingly.</a:t>
            </a:r>
            <a:endParaRPr lang="en-US" dirty="0"/>
          </a:p>
        </p:txBody>
      </p:sp>
      <p:sp>
        <p:nvSpPr>
          <p:cNvPr id="2" name="Title 1"/>
          <p:cNvSpPr>
            <a:spLocks noGrp="1"/>
          </p:cNvSpPr>
          <p:nvPr>
            <p:ph type="title"/>
          </p:nvPr>
        </p:nvSpPr>
        <p:spPr/>
        <p:txBody>
          <a:bodyPr>
            <a:normAutofit/>
          </a:bodyPr>
          <a:lstStyle/>
          <a:p>
            <a:r>
              <a:rPr lang="en-US" dirty="0"/>
              <a:t>Educational Options, School Choice Subcommittee</a:t>
            </a:r>
          </a:p>
        </p:txBody>
      </p:sp>
    </p:spTree>
    <p:extLst>
      <p:ext uri="{BB962C8B-B14F-4D97-AF65-F5344CB8AC3E}">
        <p14:creationId xmlns:p14="http://schemas.microsoft.com/office/powerpoint/2010/main" val="20740421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638800"/>
            <a:ext cx="8229600" cy="368491"/>
          </a:xfrm>
        </p:spPr>
        <p:txBody>
          <a:bodyPr>
            <a:normAutofit fontScale="92500" lnSpcReduction="10000"/>
          </a:bodyPr>
          <a:lstStyle/>
          <a:p>
            <a:endParaRPr lang="en-US" dirty="0"/>
          </a:p>
          <a:p>
            <a:pPr marL="109728" indent="0">
              <a:buNone/>
            </a:pPr>
            <a:endParaRPr lang="en-US" dirty="0"/>
          </a:p>
        </p:txBody>
      </p:sp>
      <p:sp>
        <p:nvSpPr>
          <p:cNvPr id="3" name="Title 2"/>
          <p:cNvSpPr>
            <a:spLocks noGrp="1"/>
          </p:cNvSpPr>
          <p:nvPr>
            <p:ph type="title"/>
          </p:nvPr>
        </p:nvSpPr>
        <p:spPr>
          <a:xfrm>
            <a:off x="457200" y="274638"/>
            <a:ext cx="8229600" cy="4373562"/>
          </a:xfrm>
        </p:spPr>
        <p:txBody>
          <a:bodyPr>
            <a:normAutofit/>
          </a:bodyPr>
          <a:lstStyle/>
          <a:p>
            <a:pPr algn="ctr"/>
            <a:r>
              <a:rPr lang="en-US" dirty="0" smtClean="0"/>
              <a:t>Public Comment</a:t>
            </a:r>
            <a:endParaRPr lang="en-US" dirty="0"/>
          </a:p>
        </p:txBody>
      </p:sp>
      <p:sp>
        <p:nvSpPr>
          <p:cNvPr id="4" name="Date Placeholder 3"/>
          <p:cNvSpPr>
            <a:spLocks noGrp="1"/>
          </p:cNvSpPr>
          <p:nvPr>
            <p:ph type="dt" sz="half" idx="10"/>
          </p:nvPr>
        </p:nvSpPr>
        <p:spPr/>
        <p:txBody>
          <a:bodyPr/>
          <a:lstStyle/>
          <a:p>
            <a:r>
              <a:rPr lang="en-US" smtClean="0"/>
              <a:t>8/25/2015</a:t>
            </a:r>
            <a:endParaRPr lang="en-US"/>
          </a:p>
        </p:txBody>
      </p:sp>
      <p:sp>
        <p:nvSpPr>
          <p:cNvPr id="5" name="Slide Number Placeholder 4"/>
          <p:cNvSpPr>
            <a:spLocks noGrp="1"/>
          </p:cNvSpPr>
          <p:nvPr>
            <p:ph type="sldNum" sz="quarter" idx="12"/>
          </p:nvPr>
        </p:nvSpPr>
        <p:spPr/>
        <p:txBody>
          <a:bodyPr/>
          <a:lstStyle/>
          <a:p>
            <a:fld id="{C37A3EC4-1E36-45F4-A402-D0CA41BEB70B}" type="slidenum">
              <a:rPr lang="en-US" smtClean="0"/>
              <a:t>54</a:t>
            </a:fld>
            <a:endParaRPr lang="en-US"/>
          </a:p>
        </p:txBody>
      </p:sp>
    </p:spTree>
    <p:extLst>
      <p:ext uri="{BB962C8B-B14F-4D97-AF65-F5344CB8AC3E}">
        <p14:creationId xmlns:p14="http://schemas.microsoft.com/office/powerpoint/2010/main" val="30478432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November </a:t>
            </a:r>
            <a:r>
              <a:rPr lang="en-US" dirty="0" smtClean="0"/>
              <a:t>19, 2015	  2:00 –   4:00 ****</a:t>
            </a:r>
          </a:p>
          <a:p>
            <a:r>
              <a:rPr lang="en-US" dirty="0" smtClean="0"/>
              <a:t>December 15, 2015	10:00 – 12:00</a:t>
            </a:r>
          </a:p>
          <a:p>
            <a:endParaRPr lang="en-US" dirty="0"/>
          </a:p>
          <a:p>
            <a:r>
              <a:rPr lang="en-US" dirty="0" smtClean="0"/>
              <a:t>***Note Different Time</a:t>
            </a:r>
          </a:p>
          <a:p>
            <a:endParaRPr lang="en-US" dirty="0"/>
          </a:p>
          <a:p>
            <a:r>
              <a:rPr lang="en-US" dirty="0" smtClean="0"/>
              <a:t>All meetings in DECAL Oak Conference Room </a:t>
            </a:r>
          </a:p>
          <a:p>
            <a:endParaRPr lang="en-US" dirty="0"/>
          </a:p>
        </p:txBody>
      </p:sp>
      <p:sp>
        <p:nvSpPr>
          <p:cNvPr id="3" name="Date Placeholder 2"/>
          <p:cNvSpPr>
            <a:spLocks noGrp="1"/>
          </p:cNvSpPr>
          <p:nvPr>
            <p:ph type="dt" sz="half" idx="10"/>
          </p:nvPr>
        </p:nvSpPr>
        <p:spPr/>
        <p:txBody>
          <a:bodyPr/>
          <a:lstStyle/>
          <a:p>
            <a:r>
              <a:rPr lang="en-US" smtClean="0"/>
              <a:t>8/25/2015</a:t>
            </a:r>
            <a:endParaRPr lang="en-US"/>
          </a:p>
        </p:txBody>
      </p:sp>
      <p:sp>
        <p:nvSpPr>
          <p:cNvPr id="4" name="Slide Number Placeholder 3"/>
          <p:cNvSpPr>
            <a:spLocks noGrp="1"/>
          </p:cNvSpPr>
          <p:nvPr>
            <p:ph type="sldNum" sz="quarter" idx="12"/>
          </p:nvPr>
        </p:nvSpPr>
        <p:spPr/>
        <p:txBody>
          <a:bodyPr/>
          <a:lstStyle/>
          <a:p>
            <a:fld id="{C37A3EC4-1E36-45F4-A402-D0CA41BEB70B}" type="slidenum">
              <a:rPr lang="en-US" smtClean="0"/>
              <a:t>55</a:t>
            </a:fld>
            <a:endParaRPr lang="en-US"/>
          </a:p>
        </p:txBody>
      </p:sp>
      <p:sp>
        <p:nvSpPr>
          <p:cNvPr id="5" name="Title 4"/>
          <p:cNvSpPr>
            <a:spLocks noGrp="1"/>
          </p:cNvSpPr>
          <p:nvPr>
            <p:ph type="title"/>
          </p:nvPr>
        </p:nvSpPr>
        <p:spPr/>
        <p:txBody>
          <a:bodyPr/>
          <a:lstStyle/>
          <a:p>
            <a:pPr algn="ctr"/>
            <a:r>
              <a:rPr lang="en-US" dirty="0" smtClean="0"/>
              <a:t>Meeting Dates</a:t>
            </a:r>
            <a:endParaRPr lang="en-US" dirty="0"/>
          </a:p>
        </p:txBody>
      </p:sp>
    </p:spTree>
    <p:extLst>
      <p:ext uri="{BB962C8B-B14F-4D97-AF65-F5344CB8AC3E}">
        <p14:creationId xmlns:p14="http://schemas.microsoft.com/office/powerpoint/2010/main" val="19084594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marL="109728" indent="0">
              <a:buNone/>
            </a:pPr>
            <a:r>
              <a:rPr lang="en-US" dirty="0" smtClean="0"/>
              <a:t>Web-site:</a:t>
            </a:r>
          </a:p>
          <a:p>
            <a:pPr marL="109728" indent="0">
              <a:buNone/>
            </a:pPr>
            <a:r>
              <a:rPr lang="en-US" dirty="0" smtClean="0">
                <a:hlinkClick r:id="rId3"/>
              </a:rPr>
              <a:t>https://gov.georgia.gov/education-reform-commission</a:t>
            </a:r>
            <a:endParaRPr lang="en-US" dirty="0" smtClean="0"/>
          </a:p>
          <a:p>
            <a:pPr marL="109728" indent="0">
              <a:buNone/>
            </a:pPr>
            <a:endParaRPr lang="en-US" dirty="0" smtClean="0"/>
          </a:p>
          <a:p>
            <a:pPr marL="109728" indent="0">
              <a:buNone/>
            </a:pPr>
            <a:endParaRPr lang="en-US" dirty="0"/>
          </a:p>
          <a:p>
            <a:pPr marL="109728" indent="0">
              <a:buNone/>
            </a:pPr>
            <a:r>
              <a:rPr lang="en-US" dirty="0" smtClean="0"/>
              <a:t>E-mail address for public comment:</a:t>
            </a:r>
          </a:p>
          <a:p>
            <a:pPr marL="109728" indent="0">
              <a:buNone/>
            </a:pPr>
            <a:r>
              <a:rPr lang="en-US" dirty="0" smtClean="0"/>
              <a:t>erc@opb.georgia.gov</a:t>
            </a:r>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Education Reform Commission</a:t>
            </a:r>
            <a:endParaRPr lang="en-US" dirty="0"/>
          </a:p>
        </p:txBody>
      </p:sp>
      <p:sp>
        <p:nvSpPr>
          <p:cNvPr id="4" name="Date Placeholder 3"/>
          <p:cNvSpPr>
            <a:spLocks noGrp="1"/>
          </p:cNvSpPr>
          <p:nvPr>
            <p:ph type="dt" sz="half" idx="10"/>
          </p:nvPr>
        </p:nvSpPr>
        <p:spPr/>
        <p:txBody>
          <a:bodyPr/>
          <a:lstStyle/>
          <a:p>
            <a:r>
              <a:rPr lang="en-US" smtClean="0"/>
              <a:t>8/25/2015</a:t>
            </a:r>
            <a:endParaRPr lang="en-US"/>
          </a:p>
        </p:txBody>
      </p:sp>
      <p:sp>
        <p:nvSpPr>
          <p:cNvPr id="5" name="Slide Number Placeholder 4"/>
          <p:cNvSpPr>
            <a:spLocks noGrp="1"/>
          </p:cNvSpPr>
          <p:nvPr>
            <p:ph type="sldNum" sz="quarter" idx="12"/>
          </p:nvPr>
        </p:nvSpPr>
        <p:spPr/>
        <p:txBody>
          <a:bodyPr/>
          <a:lstStyle/>
          <a:p>
            <a:fld id="{C37A3EC4-1E36-45F4-A402-D0CA41BEB70B}" type="slidenum">
              <a:rPr lang="en-US" smtClean="0"/>
              <a:t>56</a:t>
            </a:fld>
            <a:endParaRPr lang="en-US"/>
          </a:p>
        </p:txBody>
      </p:sp>
    </p:spTree>
    <p:extLst>
      <p:ext uri="{BB962C8B-B14F-4D97-AF65-F5344CB8AC3E}">
        <p14:creationId xmlns:p14="http://schemas.microsoft.com/office/powerpoint/2010/main" val="10571699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0" indent="0">
              <a:buNone/>
            </a:pPr>
            <a:r>
              <a:rPr lang="en-US" dirty="0"/>
              <a:t>Increase the start-up costs for new </a:t>
            </a:r>
            <a:r>
              <a:rPr lang="en-US" dirty="0" smtClean="0"/>
              <a:t>Georgia </a:t>
            </a:r>
            <a:r>
              <a:rPr lang="en-US" dirty="0"/>
              <a:t>Pre-K classes from $8,000 to $12,000 and increase operating costs by 5% to 8%. </a:t>
            </a:r>
            <a:endParaRPr lang="en-US" dirty="0" smtClean="0"/>
          </a:p>
          <a:p>
            <a:endParaRPr lang="en-US" b="1" dirty="0" smtClean="0"/>
          </a:p>
          <a:p>
            <a:r>
              <a:rPr lang="en-US" b="1" dirty="0" smtClean="0"/>
              <a:t>Rationale </a:t>
            </a:r>
          </a:p>
          <a:p>
            <a:pPr marL="0" indent="0">
              <a:buNone/>
            </a:pPr>
            <a:r>
              <a:rPr lang="en-US" dirty="0"/>
              <a:t>Research continues to </a:t>
            </a:r>
            <a:r>
              <a:rPr lang="en-US" dirty="0" smtClean="0"/>
              <a:t>demonstrate </a:t>
            </a:r>
            <a:r>
              <a:rPr lang="en-US" dirty="0"/>
              <a:t>the importance of </a:t>
            </a:r>
            <a:r>
              <a:rPr lang="en-US" dirty="0" smtClean="0"/>
              <a:t>quality Pre-K programs to achieving </a:t>
            </a:r>
            <a:r>
              <a:rPr lang="en-US" dirty="0"/>
              <a:t>and sustaining impacts for children</a:t>
            </a:r>
            <a:r>
              <a:rPr lang="en-US" dirty="0" smtClean="0"/>
              <a:t>. While </a:t>
            </a:r>
            <a:r>
              <a:rPr lang="en-US" dirty="0"/>
              <a:t>o</a:t>
            </a:r>
            <a:r>
              <a:rPr lang="en-US" dirty="0" smtClean="0"/>
              <a:t>perating costs, including the materials necessary to ensure quality, </a:t>
            </a:r>
            <a:r>
              <a:rPr lang="en-US" dirty="0"/>
              <a:t>have continued to </a:t>
            </a:r>
            <a:r>
              <a:rPr lang="en-US" dirty="0" smtClean="0"/>
              <a:t>increase, there has not been a subsequent increase </a:t>
            </a:r>
            <a:r>
              <a:rPr lang="en-US" dirty="0"/>
              <a:t>in </a:t>
            </a:r>
            <a:r>
              <a:rPr lang="en-US" dirty="0" smtClean="0"/>
              <a:t>funds to account for rising costs. </a:t>
            </a:r>
            <a:endParaRPr lang="en-US" dirty="0"/>
          </a:p>
          <a:p>
            <a:pPr marL="0" indent="0">
              <a:buNone/>
            </a:pPr>
            <a:endParaRPr lang="en-US" dirty="0"/>
          </a:p>
        </p:txBody>
      </p:sp>
      <p:sp>
        <p:nvSpPr>
          <p:cNvPr id="2" name="Title 1"/>
          <p:cNvSpPr>
            <a:spLocks noGrp="1"/>
          </p:cNvSpPr>
          <p:nvPr>
            <p:ph type="title"/>
          </p:nvPr>
        </p:nvSpPr>
        <p:spPr/>
        <p:txBody>
          <a:bodyPr/>
          <a:lstStyle/>
          <a:p>
            <a:r>
              <a:rPr lang="en-US" dirty="0"/>
              <a:t>Early Childhood Education Subcommittee</a:t>
            </a:r>
          </a:p>
        </p:txBody>
      </p:sp>
    </p:spTree>
    <p:extLst>
      <p:ext uri="{BB962C8B-B14F-4D97-AF65-F5344CB8AC3E}">
        <p14:creationId xmlns:p14="http://schemas.microsoft.com/office/powerpoint/2010/main" val="504163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4303"/>
            <a:ext cx="8229600" cy="4895194"/>
          </a:xfrm>
        </p:spPr>
        <p:txBody>
          <a:bodyPr>
            <a:normAutofit/>
          </a:bodyPr>
          <a:lstStyle/>
          <a:p>
            <a:r>
              <a:rPr lang="en-US" b="1" dirty="0" smtClean="0"/>
              <a:t>Recommendation</a:t>
            </a:r>
          </a:p>
          <a:p>
            <a:pPr marL="0" indent="0">
              <a:buNone/>
            </a:pPr>
            <a:r>
              <a:rPr lang="en-US" dirty="0" smtClean="0"/>
              <a:t>Develop and implement a </a:t>
            </a:r>
            <a:r>
              <a:rPr lang="en-US" dirty="0"/>
              <a:t>pay structure for </a:t>
            </a:r>
            <a:r>
              <a:rPr lang="en-US" dirty="0" smtClean="0"/>
              <a:t>Pre-K </a:t>
            </a:r>
            <a:r>
              <a:rPr lang="en-US" dirty="0"/>
              <a:t>lead teachers based on experience and teacher </a:t>
            </a:r>
            <a:r>
              <a:rPr lang="en-US" dirty="0" smtClean="0"/>
              <a:t>credential, while developing other compensation models based on teacher effectiveness that would be feasible and reliable across multiple program types. </a:t>
            </a:r>
          </a:p>
          <a:p>
            <a:endParaRPr lang="en-US" b="1" dirty="0" smtClean="0"/>
          </a:p>
          <a:p>
            <a:r>
              <a:rPr lang="en-US" b="1" dirty="0" smtClean="0"/>
              <a:t>Rationale</a:t>
            </a:r>
          </a:p>
          <a:p>
            <a:pPr marL="0" indent="0">
              <a:buNone/>
            </a:pPr>
            <a:r>
              <a:rPr lang="en-US" dirty="0"/>
              <a:t>Classroom quality is largely determined by the quality of teaching instruction. </a:t>
            </a:r>
            <a:r>
              <a:rPr lang="en-US" dirty="0" smtClean="0"/>
              <a:t>Pre-K </a:t>
            </a:r>
            <a:r>
              <a:rPr lang="en-US" dirty="0"/>
              <a:t>teachers are not currently paid for experience, </a:t>
            </a:r>
            <a:r>
              <a:rPr lang="en-US" dirty="0" smtClean="0"/>
              <a:t>training, </a:t>
            </a:r>
            <a:r>
              <a:rPr lang="en-US" dirty="0"/>
              <a:t>or </a:t>
            </a:r>
            <a:r>
              <a:rPr lang="en-US" dirty="0" smtClean="0"/>
              <a:t>performance, decreasing retention rates. Best </a:t>
            </a:r>
            <a:r>
              <a:rPr lang="en-US" dirty="0"/>
              <a:t>early education </a:t>
            </a:r>
            <a:r>
              <a:rPr lang="en-US" dirty="0" smtClean="0"/>
              <a:t>practices </a:t>
            </a:r>
            <a:r>
              <a:rPr lang="en-US" dirty="0"/>
              <a:t>as set by the National Institute for Early Education Research </a:t>
            </a:r>
            <a:r>
              <a:rPr lang="en-US" dirty="0" smtClean="0"/>
              <a:t>suggest </a:t>
            </a:r>
            <a:r>
              <a:rPr lang="en-US" dirty="0"/>
              <a:t>that paying Pre-K teachers on the same scale as K-12 is a critical strategy in achieving and maintaining </a:t>
            </a:r>
            <a:r>
              <a:rPr lang="en-US" dirty="0" smtClean="0"/>
              <a:t>quality</a:t>
            </a:r>
            <a:r>
              <a:rPr lang="en-US" dirty="0"/>
              <a:t> </a:t>
            </a:r>
            <a:r>
              <a:rPr lang="en-US" dirty="0" smtClean="0"/>
              <a:t>in classrooms. </a:t>
            </a:r>
            <a:endParaRPr lang="en-US" dirty="0"/>
          </a:p>
        </p:txBody>
      </p:sp>
      <p:sp>
        <p:nvSpPr>
          <p:cNvPr id="2" name="Title 1"/>
          <p:cNvSpPr>
            <a:spLocks noGrp="1"/>
          </p:cNvSpPr>
          <p:nvPr>
            <p:ph type="title"/>
          </p:nvPr>
        </p:nvSpPr>
        <p:spPr/>
        <p:txBody>
          <a:bodyPr/>
          <a:lstStyle/>
          <a:p>
            <a:r>
              <a:rPr lang="en-US" dirty="0" smtClean="0"/>
              <a:t>Early Childhood Education Subcommittee</a:t>
            </a:r>
            <a:endParaRPr lang="en-US" dirty="0"/>
          </a:p>
        </p:txBody>
      </p:sp>
    </p:spTree>
    <p:extLst>
      <p:ext uri="{BB962C8B-B14F-4D97-AF65-F5344CB8AC3E}">
        <p14:creationId xmlns:p14="http://schemas.microsoft.com/office/powerpoint/2010/main" val="333164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0" indent="0">
              <a:buNone/>
            </a:pPr>
            <a:r>
              <a:rPr lang="en-US" dirty="0" smtClean="0"/>
              <a:t>Increase the pay for Pre-K assistant teachers.</a:t>
            </a:r>
          </a:p>
          <a:p>
            <a:pPr marL="0" indent="0">
              <a:buNone/>
            </a:pPr>
            <a:endParaRPr lang="en-US" dirty="0" smtClean="0"/>
          </a:p>
          <a:p>
            <a:r>
              <a:rPr lang="en-US" b="1" dirty="0" smtClean="0"/>
              <a:t>Rationale</a:t>
            </a:r>
          </a:p>
          <a:p>
            <a:pPr marL="0" indent="0">
              <a:buNone/>
            </a:pPr>
            <a:r>
              <a:rPr lang="en-US" dirty="0" smtClean="0"/>
              <a:t>Pre-K assistant </a:t>
            </a:r>
            <a:r>
              <a:rPr lang="en-US" dirty="0"/>
              <a:t>teachers are a vital component of the quality teaching instruction that takes place in a </a:t>
            </a:r>
            <a:r>
              <a:rPr lang="en-US" dirty="0" smtClean="0"/>
              <a:t>Pre-K </a:t>
            </a:r>
            <a:r>
              <a:rPr lang="en-US" dirty="0"/>
              <a:t>classroom. </a:t>
            </a:r>
            <a:r>
              <a:rPr lang="en-US" dirty="0" smtClean="0"/>
              <a:t>To </a:t>
            </a:r>
            <a:r>
              <a:rPr lang="en-US" dirty="0"/>
              <a:t>improve quality in the classroom, Georgia’s Pre-K assistant teachers are required to hold a Child Development </a:t>
            </a:r>
            <a:r>
              <a:rPr lang="en-US" dirty="0" smtClean="0"/>
              <a:t>Credential, however, obtaining this does not result in an increase in salary. An increase in pay would both increase retention and help to offset costs associated with obtaining this necessary credential.  </a:t>
            </a:r>
            <a:endParaRPr lang="en-US" dirty="0"/>
          </a:p>
        </p:txBody>
      </p:sp>
      <p:sp>
        <p:nvSpPr>
          <p:cNvPr id="2" name="Title 1"/>
          <p:cNvSpPr>
            <a:spLocks noGrp="1"/>
          </p:cNvSpPr>
          <p:nvPr>
            <p:ph type="title"/>
          </p:nvPr>
        </p:nvSpPr>
        <p:spPr/>
        <p:txBody>
          <a:bodyPr/>
          <a:lstStyle/>
          <a:p>
            <a:r>
              <a:rPr lang="en-US" dirty="0" smtClean="0"/>
              <a:t>Early Childhood Education Subcommittee</a:t>
            </a:r>
            <a:endParaRPr lang="en-US" dirty="0"/>
          </a:p>
        </p:txBody>
      </p:sp>
    </p:spTree>
    <p:extLst>
      <p:ext uri="{BB962C8B-B14F-4D97-AF65-F5344CB8AC3E}">
        <p14:creationId xmlns:p14="http://schemas.microsoft.com/office/powerpoint/2010/main" val="2722200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Recommendation</a:t>
            </a:r>
          </a:p>
          <a:p>
            <a:pPr marL="0" indent="0">
              <a:buNone/>
            </a:pPr>
            <a:r>
              <a:rPr lang="en-US" dirty="0" smtClean="0"/>
              <a:t>Reduce the Pre-K </a:t>
            </a:r>
            <a:r>
              <a:rPr lang="en-US" dirty="0"/>
              <a:t>class size from 22 students to 20 students. </a:t>
            </a:r>
            <a:endParaRPr lang="en-US" dirty="0" smtClean="0"/>
          </a:p>
          <a:p>
            <a:endParaRPr lang="en-US" b="1" dirty="0" smtClean="0"/>
          </a:p>
          <a:p>
            <a:r>
              <a:rPr lang="en-US" b="1" dirty="0" smtClean="0"/>
              <a:t>Rationale</a:t>
            </a:r>
          </a:p>
          <a:p>
            <a:pPr marL="0" indent="0">
              <a:buNone/>
            </a:pPr>
            <a:r>
              <a:rPr lang="en-US" dirty="0"/>
              <a:t>The quality of teacher-child interactions is </a:t>
            </a:r>
            <a:r>
              <a:rPr lang="en-US" dirty="0" smtClean="0"/>
              <a:t>critical to student learning </a:t>
            </a:r>
            <a:r>
              <a:rPr lang="en-US" dirty="0"/>
              <a:t>in Pre-K classrooms. </a:t>
            </a:r>
            <a:r>
              <a:rPr lang="en-US" dirty="0" smtClean="0"/>
              <a:t>Reducing </a:t>
            </a:r>
            <a:r>
              <a:rPr lang="en-US" dirty="0"/>
              <a:t>the class </a:t>
            </a:r>
            <a:r>
              <a:rPr lang="en-US" dirty="0" smtClean="0"/>
              <a:t>size will </a:t>
            </a:r>
            <a:r>
              <a:rPr lang="en-US" dirty="0"/>
              <a:t>allow for increased interactions between the teacher and individual </a:t>
            </a:r>
            <a:r>
              <a:rPr lang="en-US" dirty="0" smtClean="0"/>
              <a:t>children. Also, </a:t>
            </a:r>
            <a:r>
              <a:rPr lang="en-US" dirty="0"/>
              <a:t>b</a:t>
            </a:r>
            <a:r>
              <a:rPr lang="en-US" dirty="0" smtClean="0"/>
              <a:t>est </a:t>
            </a:r>
            <a:r>
              <a:rPr lang="en-US" dirty="0"/>
              <a:t>early education </a:t>
            </a:r>
            <a:r>
              <a:rPr lang="en-US" dirty="0" smtClean="0"/>
              <a:t>practices as </a:t>
            </a:r>
            <a:r>
              <a:rPr lang="en-US" dirty="0"/>
              <a:t>recommended by the National Institute for Early Education </a:t>
            </a:r>
            <a:r>
              <a:rPr lang="en-US" dirty="0" smtClean="0"/>
              <a:t>Research have </a:t>
            </a:r>
            <a:r>
              <a:rPr lang="en-US" dirty="0"/>
              <a:t>set the quality benchmark for class size at a maximum of 20 students. </a:t>
            </a:r>
          </a:p>
          <a:p>
            <a:pPr marL="0" indent="0">
              <a:buNone/>
            </a:pPr>
            <a:endParaRPr lang="en-US" dirty="0"/>
          </a:p>
        </p:txBody>
      </p:sp>
      <p:sp>
        <p:nvSpPr>
          <p:cNvPr id="2" name="Title 1"/>
          <p:cNvSpPr>
            <a:spLocks noGrp="1"/>
          </p:cNvSpPr>
          <p:nvPr>
            <p:ph type="title"/>
          </p:nvPr>
        </p:nvSpPr>
        <p:spPr/>
        <p:txBody>
          <a:bodyPr/>
          <a:lstStyle/>
          <a:p>
            <a:r>
              <a:rPr lang="en-US" dirty="0" smtClean="0"/>
              <a:t>Early Childhood Education Subcommittee</a:t>
            </a:r>
            <a:endParaRPr lang="en-US" dirty="0"/>
          </a:p>
        </p:txBody>
      </p:sp>
    </p:spTree>
    <p:extLst>
      <p:ext uri="{BB962C8B-B14F-4D97-AF65-F5344CB8AC3E}">
        <p14:creationId xmlns:p14="http://schemas.microsoft.com/office/powerpoint/2010/main" val="24260074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685</TotalTime>
  <Words>3976</Words>
  <Application>Microsoft Office PowerPoint</Application>
  <PresentationFormat>On-screen Show (4:3)</PresentationFormat>
  <Paragraphs>358</Paragraphs>
  <Slides>56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56</vt:i4>
      </vt:variant>
    </vt:vector>
  </HeadingPairs>
  <TitlesOfParts>
    <vt:vector size="63" baseType="lpstr">
      <vt:lpstr>Calibri</vt:lpstr>
      <vt:lpstr>Lucida Sans Unicode</vt:lpstr>
      <vt:lpstr>Verdana</vt:lpstr>
      <vt:lpstr>Wingdings 2</vt:lpstr>
      <vt:lpstr>Wingdings 3</vt:lpstr>
      <vt:lpstr>Concourse</vt:lpstr>
      <vt:lpstr>1_Concourse</vt:lpstr>
      <vt:lpstr> Education Reform Commission  WELCOME </vt:lpstr>
      <vt:lpstr> AGENDA </vt:lpstr>
      <vt:lpstr>Funding Formula Subcommittee </vt:lpstr>
      <vt:lpstr>Funding Formula Subcommittee</vt:lpstr>
      <vt:lpstr>Early Childhood Education Subcommittee</vt:lpstr>
      <vt:lpstr>Early Childhood Education Subcommittee</vt:lpstr>
      <vt:lpstr>Early Childhood Education Subcommittee</vt:lpstr>
      <vt:lpstr>Early Childhood Education Subcommittee</vt:lpstr>
      <vt:lpstr>Early Childhood Education Subcommittee</vt:lpstr>
      <vt:lpstr>Early Childhood Education Subcommittee</vt:lpstr>
      <vt:lpstr>Early Childhood Education Subcommittee</vt:lpstr>
      <vt:lpstr>Early Childhood Education Subcommittee</vt:lpstr>
      <vt:lpstr>Early Childhood Education Subcommittee</vt:lpstr>
      <vt:lpstr>Early Childhood Education Subcommittee</vt:lpstr>
      <vt:lpstr>Early Childhood Education Subcommittee</vt:lpstr>
      <vt:lpstr>Move On When Ready Subcommittee</vt:lpstr>
      <vt:lpstr>Move on When Ready</vt:lpstr>
      <vt:lpstr>Move on When Ready</vt:lpstr>
      <vt:lpstr>Move On When Ready</vt:lpstr>
      <vt:lpstr>Move On When Ready</vt:lpstr>
      <vt:lpstr>Move On When Ready</vt:lpstr>
      <vt:lpstr>Teacher Recruitment, Retention and Compensation Subcommittee </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Teacher Recruitment, Retention and Compensation Subcommittee</vt:lpstr>
      <vt:lpstr>Educational Options, School Choice Subcommittee </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Educational Options, School Choice Subcommittee</vt:lpstr>
      <vt:lpstr>Public Comment</vt:lpstr>
      <vt:lpstr>Meeting Dates</vt:lpstr>
      <vt:lpstr>Education Reform Commission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Reform Commission  WELCOME</dc:title>
  <dc:creator>Hipp, Merry Hunter</dc:creator>
  <cp:lastModifiedBy>Andrews, Susan</cp:lastModifiedBy>
  <cp:revision>84</cp:revision>
  <cp:lastPrinted>2015-10-21T12:29:47Z</cp:lastPrinted>
  <dcterms:created xsi:type="dcterms:W3CDTF">2015-10-15T20:43:47Z</dcterms:created>
  <dcterms:modified xsi:type="dcterms:W3CDTF">2015-10-21T12:34:04Z</dcterms:modified>
</cp:coreProperties>
</file>